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6" r:id="rId28"/>
    <p:sldId id="284"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91" d="100"/>
          <a:sy n="91" d="100"/>
        </p:scale>
        <p:origin x="-53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pPr/>
              <a:t>5/15/2020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pPr/>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pPr/>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pPr/>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pPr/>
              <a:t>5/15/2020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pPr/>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pPr/>
              <a:t>5/15/2020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pPr/>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pPr/>
              <a:t>5/15/2020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FD0B8D63-E026-4E54-B301-C824E1BD14F3}" type="datetimeFigureOut">
              <a:rPr lang="en-US" dirty="0"/>
              <a:pPr/>
              <a:t>5/15/2020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‹N°›</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pPr/>
              <a:t>5/15/2020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‹N°›</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pPr/>
              <a:t>5/15/2020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media" Target="../media/media11.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1.jpeg"/><Relationship Id="rId5" Type="http://schemas.openxmlformats.org/officeDocument/2006/relationships/image" Target="../media/image3.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media" Target="../media/media13.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3.jpeg"/><Relationship Id="rId5" Type="http://schemas.openxmlformats.org/officeDocument/2006/relationships/image" Target="../media/image3.png"/><Relationship Id="rId4" Type="http://schemas.microsoft.com/office/2007/relationships/media" Target="../media/media12.m4a"/></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4.m4a"/></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media" Target="../media/media16.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6.jpeg"/><Relationship Id="rId5" Type="http://schemas.openxmlformats.org/officeDocument/2006/relationships/image" Target="../media/image3.png"/><Relationship Id="rId4" Type="http://schemas.microsoft.com/office/2007/relationships/media" Target="../media/media15.m4a"/></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7.m4a"/></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media" Target="../media/media19.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9.jpeg"/><Relationship Id="rId5" Type="http://schemas.openxmlformats.org/officeDocument/2006/relationships/image" Target="../media/image3.png"/><Relationship Id="rId4" Type="http://schemas.microsoft.com/office/2007/relationships/media" Target="../media/media18.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microsoft.com/office/2007/relationships/media" Target="../media/media20.m4a"/></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2.m4a"/><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3.m4a"/><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4.m4a"/><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25.m4a"/></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26.m4a"/></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media" Target="../media/media28.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7.m4a"/><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media" Target="../media/media30.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29.m4a"/><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31.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4.m4a"/></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5.m4a"/></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media" Target="../media/media7.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jpeg"/><Relationship Id="rId5" Type="http://schemas.openxmlformats.org/officeDocument/2006/relationships/image" Target="../media/image3.png"/><Relationship Id="rId4" Type="http://schemas.microsoft.com/office/2007/relationships/media" Target="../media/media6.m4a"/></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media" Target="../media/media9.m4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9.jpeg"/><Relationship Id="rId5" Type="http://schemas.openxmlformats.org/officeDocument/2006/relationships/image" Target="../media/image3.png"/><Relationship Id="rId4" Type="http://schemas.microsoft.com/office/2007/relationships/media"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CAA6CEB-9087-4155-A9F0-1DA13D3D346F}"/>
              </a:ext>
            </a:extLst>
          </p:cNvPr>
          <p:cNvSpPr>
            <a:spLocks noGrp="1"/>
          </p:cNvSpPr>
          <p:nvPr>
            <p:ph type="ctrTitle"/>
          </p:nvPr>
        </p:nvSpPr>
        <p:spPr/>
        <p:txBody>
          <a:bodyPr/>
          <a:lstStyle/>
          <a:p>
            <a:r>
              <a:rPr lang="fr-FR" dirty="0"/>
              <a:t>Les pièces de la maison </a:t>
            </a:r>
          </a:p>
        </p:txBody>
      </p:sp>
      <p:sp>
        <p:nvSpPr>
          <p:cNvPr id="3" name="Sous-titre 2">
            <a:extLst>
              <a:ext uri="{FF2B5EF4-FFF2-40B4-BE49-F238E27FC236}">
                <a16:creationId xmlns:a16="http://schemas.microsoft.com/office/drawing/2014/main" xmlns="" id="{FE9B0927-F46E-4F60-A95A-DC9E1B45EA7A}"/>
              </a:ext>
            </a:extLst>
          </p:cNvPr>
          <p:cNvSpPr>
            <a:spLocks noGrp="1"/>
          </p:cNvSpPr>
          <p:nvPr>
            <p:ph type="subTitle" idx="1"/>
          </p:nvPr>
        </p:nvSpPr>
        <p:spPr/>
        <p:txBody>
          <a:bodyPr/>
          <a:lstStyle/>
          <a:p>
            <a:r>
              <a:rPr lang="fr-FR" dirty="0"/>
              <a:t>Classe langage – CP - </a:t>
            </a:r>
          </a:p>
        </p:txBody>
      </p:sp>
    </p:spTree>
    <p:extLst>
      <p:ext uri="{BB962C8B-B14F-4D97-AF65-F5344CB8AC3E}">
        <p14:creationId xmlns:p14="http://schemas.microsoft.com/office/powerpoint/2010/main" xmlns="" val="91120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A1ECCD-EDDB-47B6-B997-5F9998A9999C}"/>
              </a:ext>
            </a:extLst>
          </p:cNvPr>
          <p:cNvSpPr>
            <a:spLocks noGrp="1"/>
          </p:cNvSpPr>
          <p:nvPr>
            <p:ph type="title"/>
          </p:nvPr>
        </p:nvSpPr>
        <p:spPr/>
        <p:txBody>
          <a:bodyPr/>
          <a:lstStyle/>
          <a:p>
            <a:r>
              <a:rPr lang="fr-FR" dirty="0"/>
              <a:t>La chambre et le cabinet de toilette </a:t>
            </a:r>
          </a:p>
        </p:txBody>
      </p:sp>
      <p:pic>
        <p:nvPicPr>
          <p:cNvPr id="5" name="Espace réservé du contenu 4">
            <a:extLst>
              <a:ext uri="{FF2B5EF4-FFF2-40B4-BE49-F238E27FC236}">
                <a16:creationId xmlns:a16="http://schemas.microsoft.com/office/drawing/2014/main" xmlns="" id="{534ECBA3-B0F8-474A-8130-71931C5EFA8E}"/>
              </a:ext>
            </a:extLst>
          </p:cNvPr>
          <p:cNvPicPr>
            <a:picLocks noGrp="1" noChangeAspect="1"/>
          </p:cNvPicPr>
          <p:nvPr>
            <p:ph idx="1"/>
          </p:nvPr>
        </p:nvPicPr>
        <p:blipFill>
          <a:blip r:embed="rId3"/>
          <a:stretch>
            <a:fillRect/>
          </a:stretch>
        </p:blipFill>
        <p:spPr>
          <a:xfrm>
            <a:off x="999901" y="1792720"/>
            <a:ext cx="4574344" cy="3051088"/>
          </a:xfrm>
        </p:spPr>
      </p:pic>
      <p:sp>
        <p:nvSpPr>
          <p:cNvPr id="6" name="Rectangle 5">
            <a:extLst>
              <a:ext uri="{FF2B5EF4-FFF2-40B4-BE49-F238E27FC236}">
                <a16:creationId xmlns:a16="http://schemas.microsoft.com/office/drawing/2014/main" xmlns="" id="{D4263516-BCC5-4694-AA0B-96F014137B51}"/>
              </a:ext>
            </a:extLst>
          </p:cNvPr>
          <p:cNvSpPr/>
          <p:nvPr/>
        </p:nvSpPr>
        <p:spPr>
          <a:xfrm>
            <a:off x="899604" y="5070604"/>
            <a:ext cx="6096000" cy="369332"/>
          </a:xfrm>
          <a:prstGeom prst="rect">
            <a:avLst/>
          </a:prstGeom>
        </p:spPr>
        <p:txBody>
          <a:bodyPr>
            <a:spAutoFit/>
          </a:bodyPr>
          <a:lstStyle/>
          <a:p>
            <a:pPr>
              <a:buFontTx/>
              <a:buChar char="-"/>
            </a:pPr>
            <a:r>
              <a:rPr lang="fr-FR" dirty="0">
                <a:solidFill>
                  <a:srgbClr val="00B050"/>
                </a:solidFill>
              </a:rPr>
              <a:t>pièce où l’on dort </a:t>
            </a:r>
          </a:p>
        </p:txBody>
      </p:sp>
      <p:pic>
        <p:nvPicPr>
          <p:cNvPr id="7" name="Son enregistré">
            <a:hlinkClick r:id="" action="ppaction://media"/>
            <a:extLst>
              <a:ext uri="{FF2B5EF4-FFF2-40B4-BE49-F238E27FC236}">
                <a16:creationId xmlns:a16="http://schemas.microsoft.com/office/drawing/2014/main" xmlns="" id="{A238DDB2-FAD8-4264-9D16-2D5D4260AB4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3287073" y="4924548"/>
            <a:ext cx="487363" cy="487363"/>
          </a:xfrm>
          <a:prstGeom prst="rect">
            <a:avLst/>
          </a:prstGeom>
        </p:spPr>
      </p:pic>
      <p:pic>
        <p:nvPicPr>
          <p:cNvPr id="9" name="Image 8">
            <a:extLst>
              <a:ext uri="{FF2B5EF4-FFF2-40B4-BE49-F238E27FC236}">
                <a16:creationId xmlns:a16="http://schemas.microsoft.com/office/drawing/2014/main" xmlns="" id="{A4307E43-3244-4FFE-849C-44AC398FCB9D}"/>
              </a:ext>
            </a:extLst>
          </p:cNvPr>
          <p:cNvPicPr>
            <a:picLocks noChangeAspect="1"/>
          </p:cNvPicPr>
          <p:nvPr/>
        </p:nvPicPr>
        <p:blipFill>
          <a:blip r:embed="rId6"/>
          <a:stretch>
            <a:fillRect/>
          </a:stretch>
        </p:blipFill>
        <p:spPr>
          <a:xfrm>
            <a:off x="7684448" y="1721275"/>
            <a:ext cx="2307159" cy="3477457"/>
          </a:xfrm>
          <a:prstGeom prst="rect">
            <a:avLst/>
          </a:prstGeom>
        </p:spPr>
      </p:pic>
      <p:pic>
        <p:nvPicPr>
          <p:cNvPr id="10" name="Son enregistré">
            <a:hlinkClick r:id="" action="ppaction://media"/>
            <a:extLst>
              <a:ext uri="{FF2B5EF4-FFF2-40B4-BE49-F238E27FC236}">
                <a16:creationId xmlns:a16="http://schemas.microsoft.com/office/drawing/2014/main" xmlns="" id="{5DE72FA3-041D-4B05-AB45-03CF1A4AE69D}"/>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10637837" y="4711369"/>
            <a:ext cx="487363" cy="487363"/>
          </a:xfrm>
          <a:prstGeom prst="rect">
            <a:avLst/>
          </a:prstGeom>
        </p:spPr>
      </p:pic>
      <p:sp>
        <p:nvSpPr>
          <p:cNvPr id="11" name="Rectangle 10">
            <a:extLst>
              <a:ext uri="{FF2B5EF4-FFF2-40B4-BE49-F238E27FC236}">
                <a16:creationId xmlns:a16="http://schemas.microsoft.com/office/drawing/2014/main" xmlns="" id="{632DF198-8F82-440D-8FCA-25A0CC9B7B7A}"/>
              </a:ext>
            </a:extLst>
          </p:cNvPr>
          <p:cNvSpPr/>
          <p:nvPr/>
        </p:nvSpPr>
        <p:spPr>
          <a:xfrm>
            <a:off x="7324078" y="5255270"/>
            <a:ext cx="4243526" cy="923330"/>
          </a:xfrm>
          <a:prstGeom prst="rect">
            <a:avLst/>
          </a:prstGeom>
        </p:spPr>
        <p:txBody>
          <a:bodyPr wrap="square">
            <a:spAutoFit/>
          </a:bodyPr>
          <a:lstStyle/>
          <a:p>
            <a:pPr>
              <a:buFontTx/>
              <a:buChar char="-"/>
            </a:pPr>
            <a:r>
              <a:rPr lang="fr-FR" dirty="0">
                <a:solidFill>
                  <a:srgbClr val="00B050"/>
                </a:solidFill>
              </a:rPr>
              <a:t>pièce qui permet de se débarbouiller, elle ne contient ni douche ni baignoire mais un toilette et un lavabo. </a:t>
            </a:r>
          </a:p>
        </p:txBody>
      </p:sp>
    </p:spTree>
    <p:extLst>
      <p:ext uri="{BB962C8B-B14F-4D97-AF65-F5344CB8AC3E}">
        <p14:creationId xmlns:p14="http://schemas.microsoft.com/office/powerpoint/2010/main" xmlns="" val="8461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7"/>
                </p:tgtEl>
              </p:cMediaNode>
            </p:video>
            <p:video>
              <p:cMediaNode vol="80000">
                <p:cTn id="12" fill="hold" display="0">
                  <p:stCondLst>
                    <p:cond delay="indefinite"/>
                  </p:stCondLst>
                  <p:endCondLst>
                    <p:cond evt="onStopAudio" delay="0">
                      <p:tgtEl>
                        <p:sldTgt/>
                      </p:tgtEl>
                    </p:cond>
                  </p:end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EBC7711-C1B4-42FD-896E-A008BB80E5CC}"/>
              </a:ext>
            </a:extLst>
          </p:cNvPr>
          <p:cNvSpPr>
            <a:spLocks noGrp="1"/>
          </p:cNvSpPr>
          <p:nvPr>
            <p:ph type="title"/>
          </p:nvPr>
        </p:nvSpPr>
        <p:spPr/>
        <p:txBody>
          <a:bodyPr/>
          <a:lstStyle/>
          <a:p>
            <a:r>
              <a:rPr lang="fr-FR" dirty="0"/>
              <a:t>La salle d’eau et la salle de bain </a:t>
            </a:r>
          </a:p>
        </p:txBody>
      </p:sp>
      <p:pic>
        <p:nvPicPr>
          <p:cNvPr id="9" name="Image 8">
            <a:extLst>
              <a:ext uri="{FF2B5EF4-FFF2-40B4-BE49-F238E27FC236}">
                <a16:creationId xmlns:a16="http://schemas.microsoft.com/office/drawing/2014/main" xmlns="" id="{7196A2DF-E2E8-4239-8211-95770E7F80C0}"/>
              </a:ext>
            </a:extLst>
          </p:cNvPr>
          <p:cNvPicPr>
            <a:picLocks noChangeAspect="1"/>
          </p:cNvPicPr>
          <p:nvPr/>
        </p:nvPicPr>
        <p:blipFill>
          <a:blip r:embed="rId3"/>
          <a:stretch>
            <a:fillRect/>
          </a:stretch>
        </p:blipFill>
        <p:spPr>
          <a:xfrm>
            <a:off x="949911" y="1799947"/>
            <a:ext cx="3258105" cy="3258105"/>
          </a:xfrm>
          <a:prstGeom prst="rect">
            <a:avLst/>
          </a:prstGeom>
        </p:spPr>
      </p:pic>
      <p:sp>
        <p:nvSpPr>
          <p:cNvPr id="10" name="ZoneTexte 9">
            <a:extLst>
              <a:ext uri="{FF2B5EF4-FFF2-40B4-BE49-F238E27FC236}">
                <a16:creationId xmlns:a16="http://schemas.microsoft.com/office/drawing/2014/main" xmlns="" id="{FDA4C4DE-25C7-4797-8314-049E7C434BBC}"/>
              </a:ext>
            </a:extLst>
          </p:cNvPr>
          <p:cNvSpPr txBox="1"/>
          <p:nvPr/>
        </p:nvSpPr>
        <p:spPr>
          <a:xfrm>
            <a:off x="728708" y="5218960"/>
            <a:ext cx="3700509" cy="923330"/>
          </a:xfrm>
          <a:prstGeom prst="rect">
            <a:avLst/>
          </a:prstGeom>
          <a:noFill/>
        </p:spPr>
        <p:txBody>
          <a:bodyPr wrap="square" rtlCol="0">
            <a:spAutoFit/>
          </a:bodyPr>
          <a:lstStyle/>
          <a:p>
            <a:r>
              <a:rPr lang="fr-FR" dirty="0">
                <a:solidFill>
                  <a:srgbClr val="00B050"/>
                </a:solidFill>
              </a:rPr>
              <a:t>Pièce où l’on se lave qui contient un lavabo, une douche et parfois un toilette. </a:t>
            </a:r>
          </a:p>
        </p:txBody>
      </p:sp>
      <p:pic>
        <p:nvPicPr>
          <p:cNvPr id="11" name="Son enregistré">
            <a:hlinkClick r:id="" action="ppaction://media"/>
            <a:extLst>
              <a:ext uri="{FF2B5EF4-FFF2-40B4-BE49-F238E27FC236}">
                <a16:creationId xmlns:a16="http://schemas.microsoft.com/office/drawing/2014/main" xmlns="" id="{125FC8A7-E922-4A82-8DA6-D1078D732B9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3964334" y="5728042"/>
            <a:ext cx="487363" cy="487363"/>
          </a:xfrm>
          <a:prstGeom prst="rect">
            <a:avLst/>
          </a:prstGeom>
        </p:spPr>
      </p:pic>
      <p:pic>
        <p:nvPicPr>
          <p:cNvPr id="13" name="Image 12">
            <a:extLst>
              <a:ext uri="{FF2B5EF4-FFF2-40B4-BE49-F238E27FC236}">
                <a16:creationId xmlns:a16="http://schemas.microsoft.com/office/drawing/2014/main" xmlns="" id="{E6668720-FCAC-470B-8084-17A9B71BAB98}"/>
              </a:ext>
            </a:extLst>
          </p:cNvPr>
          <p:cNvPicPr>
            <a:picLocks noChangeAspect="1"/>
          </p:cNvPicPr>
          <p:nvPr/>
        </p:nvPicPr>
        <p:blipFill>
          <a:blip r:embed="rId6"/>
          <a:stretch>
            <a:fillRect/>
          </a:stretch>
        </p:blipFill>
        <p:spPr>
          <a:xfrm>
            <a:off x="5511369" y="1749079"/>
            <a:ext cx="4733463" cy="3308973"/>
          </a:xfrm>
          <a:prstGeom prst="rect">
            <a:avLst/>
          </a:prstGeom>
        </p:spPr>
      </p:pic>
      <p:sp>
        <p:nvSpPr>
          <p:cNvPr id="15" name="ZoneTexte 14">
            <a:extLst>
              <a:ext uri="{FF2B5EF4-FFF2-40B4-BE49-F238E27FC236}">
                <a16:creationId xmlns:a16="http://schemas.microsoft.com/office/drawing/2014/main" xmlns="" id="{1AF0EDA2-3719-45BC-B121-4D1B31D7FC1C}"/>
              </a:ext>
            </a:extLst>
          </p:cNvPr>
          <p:cNvSpPr txBox="1"/>
          <p:nvPr/>
        </p:nvSpPr>
        <p:spPr>
          <a:xfrm>
            <a:off x="6216587" y="5218960"/>
            <a:ext cx="3700509" cy="923330"/>
          </a:xfrm>
          <a:prstGeom prst="rect">
            <a:avLst/>
          </a:prstGeom>
          <a:noFill/>
        </p:spPr>
        <p:txBody>
          <a:bodyPr wrap="square" rtlCol="0">
            <a:spAutoFit/>
          </a:bodyPr>
          <a:lstStyle/>
          <a:p>
            <a:r>
              <a:rPr lang="fr-FR" dirty="0">
                <a:solidFill>
                  <a:srgbClr val="00B050"/>
                </a:solidFill>
              </a:rPr>
              <a:t>Pièce où l’on se lave qui contient un lavabo, une baignoire et parfois un toilette. </a:t>
            </a:r>
          </a:p>
        </p:txBody>
      </p:sp>
      <p:pic>
        <p:nvPicPr>
          <p:cNvPr id="14" name="Son enregistré">
            <a:hlinkClick r:id="" action="ppaction://media"/>
            <a:extLst>
              <a:ext uri="{FF2B5EF4-FFF2-40B4-BE49-F238E27FC236}">
                <a16:creationId xmlns:a16="http://schemas.microsoft.com/office/drawing/2014/main" xmlns="" id="{8EFE7974-A007-46E1-B3F0-8E89EFC6884F}"/>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10244832" y="5436943"/>
            <a:ext cx="487363" cy="487363"/>
          </a:xfrm>
          <a:prstGeom prst="rect">
            <a:avLst/>
          </a:prstGeom>
        </p:spPr>
      </p:pic>
    </p:spTree>
    <p:extLst>
      <p:ext uri="{BB962C8B-B14F-4D97-AF65-F5344CB8AC3E}">
        <p14:creationId xmlns:p14="http://schemas.microsoft.com/office/powerpoint/2010/main" xmlns="" val="12312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11"/>
                </p:tgtEl>
              </p:cMediaNode>
            </p:video>
            <p:video>
              <p:cMediaNode vol="80000">
                <p:cTn id="12" fill="hold" display="0">
                  <p:stCondLst>
                    <p:cond delay="indefinite"/>
                  </p:stCondLst>
                  <p:endCondLst>
                    <p:cond evt="onStopAudio" delay="0">
                      <p:tgtEl>
                        <p:sldTgt/>
                      </p:tgtEl>
                    </p:cond>
                  </p:end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F63D66E-377A-4BE7-B2B1-B10925E8C6C1}"/>
              </a:ext>
            </a:extLst>
          </p:cNvPr>
          <p:cNvSpPr>
            <a:spLocks noGrp="1"/>
          </p:cNvSpPr>
          <p:nvPr>
            <p:ph type="title"/>
          </p:nvPr>
        </p:nvSpPr>
        <p:spPr/>
        <p:txBody>
          <a:bodyPr/>
          <a:lstStyle/>
          <a:p>
            <a:r>
              <a:rPr lang="fr-FR" dirty="0"/>
              <a:t>Le dressing </a:t>
            </a:r>
          </a:p>
        </p:txBody>
      </p:sp>
      <p:sp>
        <p:nvSpPr>
          <p:cNvPr id="3" name="Espace réservé du contenu 2">
            <a:extLst>
              <a:ext uri="{FF2B5EF4-FFF2-40B4-BE49-F238E27FC236}">
                <a16:creationId xmlns:a16="http://schemas.microsoft.com/office/drawing/2014/main" xmlns="" id="{A97848E5-23E4-4A6A-AE04-06E0E4F593A7}"/>
              </a:ext>
            </a:extLst>
          </p:cNvPr>
          <p:cNvSpPr>
            <a:spLocks noGrp="1"/>
          </p:cNvSpPr>
          <p:nvPr>
            <p:ph idx="1"/>
          </p:nvPr>
        </p:nvSpPr>
        <p:spPr>
          <a:xfrm>
            <a:off x="5470124" y="2175029"/>
            <a:ext cx="6035336" cy="2750302"/>
          </a:xfrm>
        </p:spPr>
        <p:txBody>
          <a:bodyPr/>
          <a:lstStyle/>
          <a:p>
            <a:r>
              <a:rPr lang="fr-FR" dirty="0">
                <a:solidFill>
                  <a:srgbClr val="00B050"/>
                </a:solidFill>
              </a:rPr>
              <a:t>Pièce où est rangé l’ensemble des vêtements. </a:t>
            </a:r>
          </a:p>
        </p:txBody>
      </p:sp>
      <p:pic>
        <p:nvPicPr>
          <p:cNvPr id="2050" name="Picture 2" descr="Dressing, aménagement de placard | Castorama">
            <a:extLst>
              <a:ext uri="{FF2B5EF4-FFF2-40B4-BE49-F238E27FC236}">
                <a16:creationId xmlns:a16="http://schemas.microsoft.com/office/drawing/2014/main" xmlns="" id="{95A4B136-168A-440F-8665-0B64BFB9C99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1529" y="2058657"/>
            <a:ext cx="4020846" cy="402084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Son enregistré">
            <a:hlinkClick r:id="" action="ppaction://media"/>
            <a:extLst>
              <a:ext uri="{FF2B5EF4-FFF2-40B4-BE49-F238E27FC236}">
                <a16:creationId xmlns:a16="http://schemas.microsoft.com/office/drawing/2014/main" xmlns="" id="{D33B88E5-5677-416C-993E-F7277F5AC09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xmlns="" val="39874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D1BFEBD-304F-4B7B-8840-640246A43452}"/>
              </a:ext>
            </a:extLst>
          </p:cNvPr>
          <p:cNvSpPr>
            <a:spLocks noGrp="1"/>
          </p:cNvSpPr>
          <p:nvPr>
            <p:ph type="title"/>
          </p:nvPr>
        </p:nvSpPr>
        <p:spPr/>
        <p:txBody>
          <a:bodyPr/>
          <a:lstStyle/>
          <a:p>
            <a:r>
              <a:rPr lang="fr-FR" dirty="0"/>
              <a:t>Le grenier et la cave </a:t>
            </a:r>
          </a:p>
        </p:txBody>
      </p:sp>
      <p:pic>
        <p:nvPicPr>
          <p:cNvPr id="5" name="Espace réservé du contenu 4">
            <a:extLst>
              <a:ext uri="{FF2B5EF4-FFF2-40B4-BE49-F238E27FC236}">
                <a16:creationId xmlns:a16="http://schemas.microsoft.com/office/drawing/2014/main" xmlns="" id="{76974DE2-7D7B-4297-8804-699DC33BAD27}"/>
              </a:ext>
            </a:extLst>
          </p:cNvPr>
          <p:cNvPicPr>
            <a:picLocks noGrp="1" noChangeAspect="1"/>
          </p:cNvPicPr>
          <p:nvPr>
            <p:ph idx="1"/>
          </p:nvPr>
        </p:nvPicPr>
        <p:blipFill>
          <a:blip r:embed="rId3"/>
          <a:stretch>
            <a:fillRect/>
          </a:stretch>
        </p:blipFill>
        <p:spPr>
          <a:xfrm>
            <a:off x="934183" y="1759713"/>
            <a:ext cx="3443650" cy="3338574"/>
          </a:xfrm>
        </p:spPr>
      </p:pic>
      <p:sp>
        <p:nvSpPr>
          <p:cNvPr id="6" name="ZoneTexte 5">
            <a:extLst>
              <a:ext uri="{FF2B5EF4-FFF2-40B4-BE49-F238E27FC236}">
                <a16:creationId xmlns:a16="http://schemas.microsoft.com/office/drawing/2014/main" xmlns="" id="{B00744B3-89DF-41E2-BFEF-1946D1131DB3}"/>
              </a:ext>
            </a:extLst>
          </p:cNvPr>
          <p:cNvSpPr txBox="1"/>
          <p:nvPr/>
        </p:nvSpPr>
        <p:spPr>
          <a:xfrm>
            <a:off x="725115" y="5292076"/>
            <a:ext cx="3861786" cy="923330"/>
          </a:xfrm>
          <a:prstGeom prst="rect">
            <a:avLst/>
          </a:prstGeom>
          <a:noFill/>
        </p:spPr>
        <p:txBody>
          <a:bodyPr wrap="square" rtlCol="0">
            <a:spAutoFit/>
          </a:bodyPr>
          <a:lstStyle/>
          <a:p>
            <a:r>
              <a:rPr lang="fr-FR" dirty="0">
                <a:solidFill>
                  <a:srgbClr val="00B050"/>
                </a:solidFill>
              </a:rPr>
              <a:t>Pièce qui se trouve sous le toit, dans laquelle on range les choses dont on ne se sert plus. </a:t>
            </a:r>
          </a:p>
        </p:txBody>
      </p:sp>
      <p:pic>
        <p:nvPicPr>
          <p:cNvPr id="7" name="Son enregistré">
            <a:hlinkClick r:id="" action="ppaction://media"/>
            <a:extLst>
              <a:ext uri="{FF2B5EF4-FFF2-40B4-BE49-F238E27FC236}">
                <a16:creationId xmlns:a16="http://schemas.microsoft.com/office/drawing/2014/main" xmlns="" id="{1CC1A5AA-0154-42B4-A3E6-25CFBAF0D5E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4343219" y="5847826"/>
            <a:ext cx="487363" cy="487363"/>
          </a:xfrm>
          <a:prstGeom prst="rect">
            <a:avLst/>
          </a:prstGeom>
        </p:spPr>
      </p:pic>
      <p:pic>
        <p:nvPicPr>
          <p:cNvPr id="9" name="Image 8">
            <a:extLst>
              <a:ext uri="{FF2B5EF4-FFF2-40B4-BE49-F238E27FC236}">
                <a16:creationId xmlns:a16="http://schemas.microsoft.com/office/drawing/2014/main" xmlns="" id="{E858A4B8-F558-48AC-A1FE-502CADF703A2}"/>
              </a:ext>
            </a:extLst>
          </p:cNvPr>
          <p:cNvPicPr>
            <a:picLocks noChangeAspect="1"/>
          </p:cNvPicPr>
          <p:nvPr/>
        </p:nvPicPr>
        <p:blipFill>
          <a:blip r:embed="rId6"/>
          <a:stretch>
            <a:fillRect/>
          </a:stretch>
        </p:blipFill>
        <p:spPr>
          <a:xfrm flipH="1">
            <a:off x="6216911" y="1882672"/>
            <a:ext cx="4119522" cy="2801275"/>
          </a:xfrm>
          <a:prstGeom prst="rect">
            <a:avLst/>
          </a:prstGeom>
        </p:spPr>
      </p:pic>
      <p:sp>
        <p:nvSpPr>
          <p:cNvPr id="10" name="ZoneTexte 9">
            <a:extLst>
              <a:ext uri="{FF2B5EF4-FFF2-40B4-BE49-F238E27FC236}">
                <a16:creationId xmlns:a16="http://schemas.microsoft.com/office/drawing/2014/main" xmlns="" id="{80F1EF4C-E149-47B1-8F85-8FA47764266F}"/>
              </a:ext>
            </a:extLst>
          </p:cNvPr>
          <p:cNvSpPr txBox="1"/>
          <p:nvPr/>
        </p:nvSpPr>
        <p:spPr>
          <a:xfrm>
            <a:off x="6474647" y="5000695"/>
            <a:ext cx="3861786" cy="923330"/>
          </a:xfrm>
          <a:prstGeom prst="rect">
            <a:avLst/>
          </a:prstGeom>
          <a:noFill/>
        </p:spPr>
        <p:txBody>
          <a:bodyPr wrap="square" rtlCol="0">
            <a:spAutoFit/>
          </a:bodyPr>
          <a:lstStyle/>
          <a:p>
            <a:r>
              <a:rPr lang="fr-FR" dirty="0">
                <a:solidFill>
                  <a:srgbClr val="00B050"/>
                </a:solidFill>
              </a:rPr>
              <a:t>Pièce qui se trouve sous la maison, dans laquelle on range les outils de jardinage, de bricolage, les vélos etc. </a:t>
            </a:r>
          </a:p>
        </p:txBody>
      </p:sp>
      <p:pic>
        <p:nvPicPr>
          <p:cNvPr id="11" name="Son enregistré">
            <a:hlinkClick r:id="" action="ppaction://media"/>
            <a:extLst>
              <a:ext uri="{FF2B5EF4-FFF2-40B4-BE49-F238E27FC236}">
                <a16:creationId xmlns:a16="http://schemas.microsoft.com/office/drawing/2014/main" xmlns="" id="{0F800FC1-D228-4306-A923-0886A6C4B1FC}"/>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10556690" y="5360463"/>
            <a:ext cx="487363" cy="487363"/>
          </a:xfrm>
          <a:prstGeom prst="rect">
            <a:avLst/>
          </a:prstGeom>
        </p:spPr>
      </p:pic>
    </p:spTree>
    <p:extLst>
      <p:ext uri="{BB962C8B-B14F-4D97-AF65-F5344CB8AC3E}">
        <p14:creationId xmlns:p14="http://schemas.microsoft.com/office/powerpoint/2010/main" xmlns="" val="17199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7"/>
                </p:tgtEl>
              </p:cMediaNode>
            </p:video>
            <p:video>
              <p:cMediaNode vol="80000">
                <p:cTn id="12" fill="hold" display="0">
                  <p:stCondLst>
                    <p:cond delay="indefinite"/>
                  </p:stCondLst>
                  <p:endCondLst>
                    <p:cond evt="onStopAudio" delay="0">
                      <p:tgtEl>
                        <p:sldTgt/>
                      </p:tgtEl>
                    </p:cond>
                  </p:end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D0D734-CF83-4ABE-8EB9-4FECD8A473FB}"/>
              </a:ext>
            </a:extLst>
          </p:cNvPr>
          <p:cNvSpPr>
            <a:spLocks noGrp="1"/>
          </p:cNvSpPr>
          <p:nvPr>
            <p:ph type="title"/>
          </p:nvPr>
        </p:nvSpPr>
        <p:spPr/>
        <p:txBody>
          <a:bodyPr/>
          <a:lstStyle/>
          <a:p>
            <a:r>
              <a:rPr lang="fr-FR" dirty="0"/>
              <a:t>Le garage </a:t>
            </a:r>
          </a:p>
        </p:txBody>
      </p:sp>
      <p:pic>
        <p:nvPicPr>
          <p:cNvPr id="5" name="Espace réservé du contenu 4">
            <a:extLst>
              <a:ext uri="{FF2B5EF4-FFF2-40B4-BE49-F238E27FC236}">
                <a16:creationId xmlns:a16="http://schemas.microsoft.com/office/drawing/2014/main" xmlns="" id="{7273D19C-A3C4-4673-B727-57D102B99A04}"/>
              </a:ext>
            </a:extLst>
          </p:cNvPr>
          <p:cNvPicPr>
            <a:picLocks noGrp="1" noChangeAspect="1"/>
          </p:cNvPicPr>
          <p:nvPr>
            <p:ph idx="1"/>
          </p:nvPr>
        </p:nvPicPr>
        <p:blipFill>
          <a:blip r:embed="rId3"/>
          <a:stretch>
            <a:fillRect/>
          </a:stretch>
        </p:blipFill>
        <p:spPr>
          <a:xfrm>
            <a:off x="1289780" y="1859872"/>
            <a:ext cx="3946566" cy="2829613"/>
          </a:xfrm>
        </p:spPr>
      </p:pic>
      <p:sp>
        <p:nvSpPr>
          <p:cNvPr id="6" name="ZoneTexte 5">
            <a:extLst>
              <a:ext uri="{FF2B5EF4-FFF2-40B4-BE49-F238E27FC236}">
                <a16:creationId xmlns:a16="http://schemas.microsoft.com/office/drawing/2014/main" xmlns="" id="{03B24F40-2EAB-4E73-9238-2AC5B314F2DF}"/>
              </a:ext>
            </a:extLst>
          </p:cNvPr>
          <p:cNvSpPr txBox="1"/>
          <p:nvPr/>
        </p:nvSpPr>
        <p:spPr>
          <a:xfrm>
            <a:off x="6096000" y="2014194"/>
            <a:ext cx="4199138" cy="646331"/>
          </a:xfrm>
          <a:prstGeom prst="rect">
            <a:avLst/>
          </a:prstGeom>
          <a:noFill/>
        </p:spPr>
        <p:txBody>
          <a:bodyPr wrap="square" rtlCol="0">
            <a:spAutoFit/>
          </a:bodyPr>
          <a:lstStyle/>
          <a:p>
            <a:r>
              <a:rPr lang="fr-FR" dirty="0">
                <a:solidFill>
                  <a:srgbClr val="00B050"/>
                </a:solidFill>
              </a:rPr>
              <a:t>Le garage est la pièce où l’on peut ranger la voiture ou les voitures. </a:t>
            </a:r>
          </a:p>
        </p:txBody>
      </p:sp>
      <p:pic>
        <p:nvPicPr>
          <p:cNvPr id="7" name="Son enregistré">
            <a:hlinkClick r:id="" action="ppaction://media"/>
            <a:extLst>
              <a:ext uri="{FF2B5EF4-FFF2-40B4-BE49-F238E27FC236}">
                <a16:creationId xmlns:a16="http://schemas.microsoft.com/office/drawing/2014/main" xmlns="" id="{71CFCE41-5FD4-4961-A803-02C1503D3C9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708206" y="3274678"/>
            <a:ext cx="487363" cy="487363"/>
          </a:xfrm>
          <a:prstGeom prst="rect">
            <a:avLst/>
          </a:prstGeom>
        </p:spPr>
      </p:pic>
    </p:spTree>
    <p:extLst>
      <p:ext uri="{BB962C8B-B14F-4D97-AF65-F5344CB8AC3E}">
        <p14:creationId xmlns:p14="http://schemas.microsoft.com/office/powerpoint/2010/main" xmlns="" val="15804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92548F-002B-4E53-B5F4-AA4BF884CBB3}"/>
              </a:ext>
            </a:extLst>
          </p:cNvPr>
          <p:cNvSpPr>
            <a:spLocks noGrp="1"/>
          </p:cNvSpPr>
          <p:nvPr>
            <p:ph type="title"/>
          </p:nvPr>
        </p:nvSpPr>
        <p:spPr/>
        <p:txBody>
          <a:bodyPr/>
          <a:lstStyle/>
          <a:p>
            <a:r>
              <a:rPr lang="fr-FR" dirty="0"/>
              <a:t>La buanderie et la chaufferie </a:t>
            </a:r>
          </a:p>
        </p:txBody>
      </p:sp>
      <p:pic>
        <p:nvPicPr>
          <p:cNvPr id="5" name="Espace réservé du contenu 4">
            <a:extLst>
              <a:ext uri="{FF2B5EF4-FFF2-40B4-BE49-F238E27FC236}">
                <a16:creationId xmlns:a16="http://schemas.microsoft.com/office/drawing/2014/main" xmlns="" id="{B07375D8-529A-40DA-9621-2B209DBF7D82}"/>
              </a:ext>
            </a:extLst>
          </p:cNvPr>
          <p:cNvPicPr>
            <a:picLocks noGrp="1" noChangeAspect="1"/>
          </p:cNvPicPr>
          <p:nvPr>
            <p:ph idx="1"/>
          </p:nvPr>
        </p:nvPicPr>
        <p:blipFill>
          <a:blip r:embed="rId3"/>
          <a:stretch>
            <a:fillRect/>
          </a:stretch>
        </p:blipFill>
        <p:spPr>
          <a:xfrm>
            <a:off x="858746" y="1890374"/>
            <a:ext cx="5079166" cy="2539583"/>
          </a:xfrm>
        </p:spPr>
      </p:pic>
      <p:pic>
        <p:nvPicPr>
          <p:cNvPr id="6" name="Son enregistré">
            <a:hlinkClick r:id="" action="ppaction://media"/>
            <a:extLst>
              <a:ext uri="{FF2B5EF4-FFF2-40B4-BE49-F238E27FC236}">
                <a16:creationId xmlns:a16="http://schemas.microsoft.com/office/drawing/2014/main" xmlns="" id="{634B12AF-42BB-424C-8916-F1197A967D9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066800" y="5728043"/>
            <a:ext cx="487363" cy="487363"/>
          </a:xfrm>
          <a:prstGeom prst="rect">
            <a:avLst/>
          </a:prstGeom>
        </p:spPr>
      </p:pic>
      <p:sp>
        <p:nvSpPr>
          <p:cNvPr id="7" name="ZoneTexte 6">
            <a:extLst>
              <a:ext uri="{FF2B5EF4-FFF2-40B4-BE49-F238E27FC236}">
                <a16:creationId xmlns:a16="http://schemas.microsoft.com/office/drawing/2014/main" xmlns="" id="{8276F4B8-4AAA-4FEB-B0F7-E384A12F1C46}"/>
              </a:ext>
            </a:extLst>
          </p:cNvPr>
          <p:cNvSpPr txBox="1"/>
          <p:nvPr/>
        </p:nvSpPr>
        <p:spPr>
          <a:xfrm>
            <a:off x="858746" y="4804713"/>
            <a:ext cx="5131293" cy="923330"/>
          </a:xfrm>
          <a:prstGeom prst="rect">
            <a:avLst/>
          </a:prstGeom>
          <a:noFill/>
        </p:spPr>
        <p:txBody>
          <a:bodyPr wrap="square" rtlCol="0">
            <a:spAutoFit/>
          </a:bodyPr>
          <a:lstStyle/>
          <a:p>
            <a:r>
              <a:rPr lang="fr-FR" dirty="0">
                <a:solidFill>
                  <a:srgbClr val="00B050"/>
                </a:solidFill>
              </a:rPr>
              <a:t>La buanderie est la pièce où l’on s’occupe du linge, on y retrouve la machine à laver, le sèche linge, la table à repasser, tout ce qui permet de s’occuper du linge</a:t>
            </a:r>
          </a:p>
        </p:txBody>
      </p:sp>
      <p:pic>
        <p:nvPicPr>
          <p:cNvPr id="9" name="Image 8">
            <a:extLst>
              <a:ext uri="{FF2B5EF4-FFF2-40B4-BE49-F238E27FC236}">
                <a16:creationId xmlns:a16="http://schemas.microsoft.com/office/drawing/2014/main" xmlns="" id="{A33D3365-3EEE-4778-8035-2868FF7557C1}"/>
              </a:ext>
            </a:extLst>
          </p:cNvPr>
          <p:cNvPicPr>
            <a:picLocks noChangeAspect="1"/>
          </p:cNvPicPr>
          <p:nvPr/>
        </p:nvPicPr>
        <p:blipFill>
          <a:blip r:embed="rId6"/>
          <a:stretch>
            <a:fillRect/>
          </a:stretch>
        </p:blipFill>
        <p:spPr>
          <a:xfrm>
            <a:off x="6815276" y="1849272"/>
            <a:ext cx="4160484" cy="3120363"/>
          </a:xfrm>
          <a:prstGeom prst="rect">
            <a:avLst/>
          </a:prstGeom>
        </p:spPr>
      </p:pic>
      <p:sp>
        <p:nvSpPr>
          <p:cNvPr id="10" name="ZoneTexte 9">
            <a:extLst>
              <a:ext uri="{FF2B5EF4-FFF2-40B4-BE49-F238E27FC236}">
                <a16:creationId xmlns:a16="http://schemas.microsoft.com/office/drawing/2014/main" xmlns="" id="{598B345C-A4EC-4B7A-9E5B-1BF63AC9B5F8}"/>
              </a:ext>
            </a:extLst>
          </p:cNvPr>
          <p:cNvSpPr txBox="1"/>
          <p:nvPr/>
        </p:nvSpPr>
        <p:spPr>
          <a:xfrm>
            <a:off x="6444280" y="5048394"/>
            <a:ext cx="5131293" cy="923330"/>
          </a:xfrm>
          <a:prstGeom prst="rect">
            <a:avLst/>
          </a:prstGeom>
          <a:noFill/>
        </p:spPr>
        <p:txBody>
          <a:bodyPr wrap="square" rtlCol="0">
            <a:spAutoFit/>
          </a:bodyPr>
          <a:lstStyle/>
          <a:p>
            <a:r>
              <a:rPr lang="fr-FR" dirty="0">
                <a:solidFill>
                  <a:srgbClr val="00B050"/>
                </a:solidFill>
              </a:rPr>
              <a:t>La chaufferie est la pièce où l’on retrouve la chaudière et le ballon d’eau chaude c’est ce qui permet de chauffer la maison et l’eau. </a:t>
            </a:r>
          </a:p>
        </p:txBody>
      </p:sp>
      <p:pic>
        <p:nvPicPr>
          <p:cNvPr id="11" name="Son enregistré">
            <a:hlinkClick r:id="" action="ppaction://media"/>
            <a:extLst>
              <a:ext uri="{FF2B5EF4-FFF2-40B4-BE49-F238E27FC236}">
                <a16:creationId xmlns:a16="http://schemas.microsoft.com/office/drawing/2014/main" xmlns="" id="{6B66B362-4ACF-4E3C-9277-CCF324AD1C85}"/>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10732078" y="5806801"/>
            <a:ext cx="487363" cy="487363"/>
          </a:xfrm>
          <a:prstGeom prst="rect">
            <a:avLst/>
          </a:prstGeom>
        </p:spPr>
      </p:pic>
    </p:spTree>
    <p:extLst>
      <p:ext uri="{BB962C8B-B14F-4D97-AF65-F5344CB8AC3E}">
        <p14:creationId xmlns:p14="http://schemas.microsoft.com/office/powerpoint/2010/main" xmlns="" val="9982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6"/>
                </p:tgtEl>
              </p:cMediaNode>
            </p:video>
            <p:video>
              <p:cMediaNode vol="80000">
                <p:cTn id="12" fill="hold" display="0">
                  <p:stCondLst>
                    <p:cond delay="indefinite"/>
                  </p:stCondLst>
                  <p:endCondLst>
                    <p:cond evt="onStopAudio" delay="0">
                      <p:tgtEl>
                        <p:sldTgt/>
                      </p:tgtEl>
                    </p:cond>
                  </p:end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7D0BD34-F49A-4D71-A098-FF24EAB08A3C}"/>
              </a:ext>
            </a:extLst>
          </p:cNvPr>
          <p:cNvSpPr>
            <a:spLocks noGrp="1"/>
          </p:cNvSpPr>
          <p:nvPr>
            <p:ph type="title"/>
          </p:nvPr>
        </p:nvSpPr>
        <p:spPr/>
        <p:txBody>
          <a:bodyPr/>
          <a:lstStyle/>
          <a:p>
            <a:r>
              <a:rPr lang="fr-FR" dirty="0"/>
              <a:t>Entrainement </a:t>
            </a:r>
          </a:p>
        </p:txBody>
      </p:sp>
      <p:sp>
        <p:nvSpPr>
          <p:cNvPr id="3" name="Espace réservé du contenu 2">
            <a:extLst>
              <a:ext uri="{FF2B5EF4-FFF2-40B4-BE49-F238E27FC236}">
                <a16:creationId xmlns:a16="http://schemas.microsoft.com/office/drawing/2014/main" xmlns="" id="{B16B66ED-9419-4B0D-8281-F53AFB03A94D}"/>
              </a:ext>
            </a:extLst>
          </p:cNvPr>
          <p:cNvSpPr>
            <a:spLocks noGrp="1"/>
          </p:cNvSpPr>
          <p:nvPr>
            <p:ph idx="1"/>
          </p:nvPr>
        </p:nvSpPr>
        <p:spPr/>
        <p:txBody>
          <a:bodyPr/>
          <a:lstStyle/>
          <a:p>
            <a:r>
              <a:rPr lang="fr-FR" dirty="0"/>
              <a:t>Maintenant que tu connais les pièces de la maison je te propose un petit jeu. </a:t>
            </a:r>
          </a:p>
          <a:p>
            <a:pPr marL="0" indent="0">
              <a:buNone/>
            </a:pPr>
            <a:r>
              <a:rPr lang="fr-FR" dirty="0"/>
              <a:t>Imprime si tu peux la fiche « exercice 1 les pièces de la maison » tu dois relier chaque nom de pièce à son image. </a:t>
            </a:r>
          </a:p>
        </p:txBody>
      </p:sp>
      <p:pic>
        <p:nvPicPr>
          <p:cNvPr id="4" name="Son enregistré">
            <a:hlinkClick r:id="" action="ppaction://media"/>
            <a:extLst>
              <a:ext uri="{FF2B5EF4-FFF2-40B4-BE49-F238E27FC236}">
                <a16:creationId xmlns:a16="http://schemas.microsoft.com/office/drawing/2014/main" xmlns="" id="{F42130AF-E538-4D8B-BEDD-DFC7BA02F96E}"/>
              </a:ext>
            </a:extLst>
          </p:cNvPr>
          <p:cNvPicPr>
            <a:picLocks noChangeAspect="1"/>
          </p:cNvPicPr>
          <p:nvPr>
            <a:videoFile r:link="rId2"/>
            <p:extLst>
              <p:ext uri="{DAA4B4D4-6D71-4841-9C94-3DE7FCFB9230}">
                <p14:media xmlns:p14="http://schemas.microsoft.com/office/powerpoint/2010/main" xmlns="" r:embed="rId4"/>
              </p:ext>
            </p:extLst>
          </p:nvPr>
        </p:nvPicPr>
        <p:blipFill>
          <a:blip r:embed="rId5"/>
          <a:stretch>
            <a:fillRect/>
          </a:stretch>
        </p:blipFill>
        <p:spPr>
          <a:xfrm>
            <a:off x="4445894" y="2918195"/>
            <a:ext cx="1650106" cy="1650106"/>
          </a:xfrm>
          <a:prstGeom prst="rect">
            <a:avLst/>
          </a:prstGeom>
        </p:spPr>
      </p:pic>
      <p:graphicFrame>
        <p:nvGraphicFramePr>
          <p:cNvPr id="5" name="Objet 4">
            <a:extLst>
              <a:ext uri="{FF2B5EF4-FFF2-40B4-BE49-F238E27FC236}">
                <a16:creationId xmlns:a16="http://schemas.microsoft.com/office/drawing/2014/main" xmlns="" id="{4B560B6D-972A-4D27-B609-DAD1F8AD734F}"/>
              </a:ext>
            </a:extLst>
          </p:cNvPr>
          <p:cNvGraphicFramePr>
            <a:graphicFrameLocks noChangeAspect="1"/>
          </p:cNvGraphicFramePr>
          <p:nvPr>
            <p:extLst>
              <p:ext uri="{D42A27DB-BD31-4B8C-83A1-F6EECF244321}">
                <p14:modId xmlns:p14="http://schemas.microsoft.com/office/powerpoint/2010/main" xmlns="" val="1582657335"/>
              </p:ext>
            </p:extLst>
          </p:nvPr>
        </p:nvGraphicFramePr>
        <p:xfrm>
          <a:off x="1575848" y="4568301"/>
          <a:ext cx="4864468" cy="1042386"/>
        </p:xfrm>
        <a:graphic>
          <a:graphicData uri="http://schemas.openxmlformats.org/presentationml/2006/ole">
            <p:oleObj spid="_x0000_s3078" name="Objet d’environnement du Gestionnaire de liaisons" showAsIcon="1" r:id="rId6" imgW="2044800" imgH="437400" progId="Package">
              <p:embed/>
            </p:oleObj>
          </a:graphicData>
        </a:graphic>
      </p:graphicFrame>
    </p:spTree>
    <p:extLst>
      <p:ext uri="{BB962C8B-B14F-4D97-AF65-F5344CB8AC3E}">
        <p14:creationId xmlns:p14="http://schemas.microsoft.com/office/powerpoint/2010/main" xmlns="" val="2949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DBFC0CD4-A447-4895-B0A3-8C598B9F42B6}"/>
              </a:ext>
            </a:extLst>
          </p:cNvPr>
          <p:cNvPicPr>
            <a:picLocks noGrp="1" noChangeAspect="1"/>
          </p:cNvPicPr>
          <p:nvPr>
            <p:ph idx="1"/>
          </p:nvPr>
        </p:nvPicPr>
        <p:blipFill>
          <a:blip r:embed="rId2"/>
          <a:stretch>
            <a:fillRect/>
          </a:stretch>
        </p:blipFill>
        <p:spPr>
          <a:xfrm>
            <a:off x="2570621" y="428859"/>
            <a:ext cx="6857464" cy="6000281"/>
          </a:xfrm>
        </p:spPr>
      </p:pic>
    </p:spTree>
    <p:extLst>
      <p:ext uri="{BB962C8B-B14F-4D97-AF65-F5344CB8AC3E}">
        <p14:creationId xmlns:p14="http://schemas.microsoft.com/office/powerpoint/2010/main" xmlns="" val="239861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5FC749-A7F5-4F54-AF28-A7F74A3C32CC}"/>
              </a:ext>
            </a:extLst>
          </p:cNvPr>
          <p:cNvSpPr>
            <a:spLocks noGrp="1"/>
          </p:cNvSpPr>
          <p:nvPr>
            <p:ph type="title"/>
          </p:nvPr>
        </p:nvSpPr>
        <p:spPr/>
        <p:txBody>
          <a:bodyPr/>
          <a:lstStyle/>
          <a:p>
            <a:r>
              <a:rPr lang="fr-FR" dirty="0"/>
              <a:t>Les meubles de la maison </a:t>
            </a:r>
          </a:p>
        </p:txBody>
      </p:sp>
    </p:spTree>
    <p:extLst>
      <p:ext uri="{BB962C8B-B14F-4D97-AF65-F5344CB8AC3E}">
        <p14:creationId xmlns:p14="http://schemas.microsoft.com/office/powerpoint/2010/main" xmlns="" val="138725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E75F05-3C72-4C01-AC3A-728B1C9A63C2}"/>
              </a:ext>
            </a:extLst>
          </p:cNvPr>
          <p:cNvSpPr>
            <a:spLocks noGrp="1"/>
          </p:cNvSpPr>
          <p:nvPr>
            <p:ph type="title"/>
          </p:nvPr>
        </p:nvSpPr>
        <p:spPr/>
        <p:txBody>
          <a:bodyPr/>
          <a:lstStyle/>
          <a:p>
            <a:r>
              <a:rPr lang="fr-FR" dirty="0"/>
              <a:t>Présentation </a:t>
            </a:r>
          </a:p>
        </p:txBody>
      </p:sp>
      <p:sp>
        <p:nvSpPr>
          <p:cNvPr id="3" name="Espace réservé du contenu 2">
            <a:extLst>
              <a:ext uri="{FF2B5EF4-FFF2-40B4-BE49-F238E27FC236}">
                <a16:creationId xmlns:a16="http://schemas.microsoft.com/office/drawing/2014/main" xmlns="" id="{6A629062-71E5-486D-B60D-95DAF7D2F3D4}"/>
              </a:ext>
            </a:extLst>
          </p:cNvPr>
          <p:cNvSpPr>
            <a:spLocks noGrp="1"/>
          </p:cNvSpPr>
          <p:nvPr>
            <p:ph idx="1"/>
          </p:nvPr>
        </p:nvSpPr>
        <p:spPr/>
        <p:txBody>
          <a:bodyPr/>
          <a:lstStyle/>
          <a:p>
            <a:pPr marL="0" indent="0">
              <a:buNone/>
            </a:pPr>
            <a:r>
              <a:rPr lang="fr-FR" dirty="0"/>
              <a:t>Maintenant que vous connaissez les pièces de la maison, vous allez pouvoir apprendre quels sont les meubles que l’on trouve dans ces pièces. </a:t>
            </a:r>
          </a:p>
          <a:p>
            <a:pPr marL="0" indent="0">
              <a:buNone/>
            </a:pPr>
            <a:r>
              <a:rPr lang="fr-FR" dirty="0"/>
              <a:t>Pour chaque pièce je vais vous montrer et nommer quelques meubles. </a:t>
            </a:r>
          </a:p>
          <a:p>
            <a:pPr marL="0" indent="0">
              <a:buNone/>
            </a:pPr>
            <a:r>
              <a:rPr lang="fr-FR" dirty="0"/>
              <a:t>À la fin du diaporama vous pourrez imprimer un jeu de 7 familles sur les meubles de la maison. </a:t>
            </a:r>
          </a:p>
          <a:p>
            <a:pPr marL="0" indent="0">
              <a:buNone/>
            </a:pPr>
            <a:r>
              <a:rPr lang="fr-FR" dirty="0"/>
              <a:t>Vous trouverez également l’exemple d’une pièce de la maison dans laquelle vous pourrez ajouter les meubles de votre choix et nommer la pièce. </a:t>
            </a:r>
          </a:p>
          <a:p>
            <a:pPr marL="0" indent="0">
              <a:buNone/>
            </a:pPr>
            <a:endParaRPr lang="fr-FR" dirty="0"/>
          </a:p>
        </p:txBody>
      </p:sp>
      <p:pic>
        <p:nvPicPr>
          <p:cNvPr id="4" name="Son enregistré">
            <a:hlinkClick r:id="" action="ppaction://media"/>
            <a:extLst>
              <a:ext uri="{FF2B5EF4-FFF2-40B4-BE49-F238E27FC236}">
                <a16:creationId xmlns:a16="http://schemas.microsoft.com/office/drawing/2014/main" xmlns="" id="{22B34CE8-7438-4939-97C2-756361AA8F1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889777" y="4069080"/>
            <a:ext cx="1206223" cy="1206223"/>
          </a:xfrm>
          <a:prstGeom prst="rect">
            <a:avLst/>
          </a:prstGeom>
        </p:spPr>
      </p:pic>
    </p:spTree>
    <p:extLst>
      <p:ext uri="{BB962C8B-B14F-4D97-AF65-F5344CB8AC3E}">
        <p14:creationId xmlns:p14="http://schemas.microsoft.com/office/powerpoint/2010/main" xmlns="" val="37194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1559559-ACCC-44AB-B865-D71F5219FA56}"/>
              </a:ext>
            </a:extLst>
          </p:cNvPr>
          <p:cNvSpPr>
            <a:spLocks noGrp="1"/>
          </p:cNvSpPr>
          <p:nvPr>
            <p:ph type="title"/>
          </p:nvPr>
        </p:nvSpPr>
        <p:spPr/>
        <p:txBody>
          <a:bodyPr/>
          <a:lstStyle/>
          <a:p>
            <a:r>
              <a:rPr lang="fr-FR" dirty="0"/>
              <a:t>Présentation </a:t>
            </a:r>
          </a:p>
        </p:txBody>
      </p:sp>
      <p:sp>
        <p:nvSpPr>
          <p:cNvPr id="3" name="Espace réservé du contenu 2">
            <a:extLst>
              <a:ext uri="{FF2B5EF4-FFF2-40B4-BE49-F238E27FC236}">
                <a16:creationId xmlns:a16="http://schemas.microsoft.com/office/drawing/2014/main" xmlns="" id="{32708ABB-23A6-4E83-9AE1-14EA673C72FF}"/>
              </a:ext>
            </a:extLst>
          </p:cNvPr>
          <p:cNvSpPr>
            <a:spLocks noGrp="1"/>
          </p:cNvSpPr>
          <p:nvPr>
            <p:ph idx="1"/>
          </p:nvPr>
        </p:nvSpPr>
        <p:spPr/>
        <p:txBody>
          <a:bodyPr/>
          <a:lstStyle/>
          <a:p>
            <a:pPr marL="0" indent="0">
              <a:buNone/>
            </a:pPr>
            <a:r>
              <a:rPr lang="fr-FR" dirty="0"/>
              <a:t>Bonjour, </a:t>
            </a:r>
          </a:p>
          <a:p>
            <a:pPr marL="0" indent="0">
              <a:buNone/>
            </a:pPr>
            <a:r>
              <a:rPr lang="fr-FR" dirty="0"/>
              <a:t>Pour poursuivre le travail que nous avions commencé ensemble sur la classe langage, je vous propose un diaporama dans lequel vous allez retrouver ce que nous avions fait ainsi que le travail à poursuivre. </a:t>
            </a:r>
          </a:p>
          <a:p>
            <a:pPr marL="0" indent="0">
              <a:buNone/>
            </a:pPr>
            <a:r>
              <a:rPr lang="fr-FR" dirty="0"/>
              <a:t>Dans la première partie vous allez pouvoir vous rappeler des différentes pièces de la maison que nous avions évoquées et vous allez pouvoir retenir leur nom.</a:t>
            </a:r>
          </a:p>
          <a:p>
            <a:pPr marL="0" indent="0">
              <a:buNone/>
            </a:pPr>
            <a:r>
              <a:rPr lang="fr-FR" dirty="0"/>
              <a:t>Dans la seconde partie vous retrouverez le vocabulaire des différents meubles que l’on peut trouver dans chaque pièce de la maison. </a:t>
            </a:r>
          </a:p>
          <a:p>
            <a:pPr marL="0" indent="0">
              <a:buNone/>
            </a:pPr>
            <a:r>
              <a:rPr lang="fr-FR" dirty="0"/>
              <a:t>Quand tu vois cette petite image                  clic dessus, tu pourras entendre ma voix. </a:t>
            </a:r>
          </a:p>
        </p:txBody>
      </p:sp>
      <p:pic>
        <p:nvPicPr>
          <p:cNvPr id="4" name="Son enregistré">
            <a:hlinkClick r:id="" action="ppaction://media"/>
            <a:extLst>
              <a:ext uri="{FF2B5EF4-FFF2-40B4-BE49-F238E27FC236}">
                <a16:creationId xmlns:a16="http://schemas.microsoft.com/office/drawing/2014/main" xmlns="" id="{0380F94A-2BC8-4258-A9C3-2DE81358F85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306810" y="4480665"/>
            <a:ext cx="487363" cy="487363"/>
          </a:xfrm>
          <a:prstGeom prst="rect">
            <a:avLst/>
          </a:prstGeom>
        </p:spPr>
      </p:pic>
    </p:spTree>
    <p:extLst>
      <p:ext uri="{BB962C8B-B14F-4D97-AF65-F5344CB8AC3E}">
        <p14:creationId xmlns:p14="http://schemas.microsoft.com/office/powerpoint/2010/main" xmlns="" val="15362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ABA8B8C-1638-4196-8D23-F1D02ADF31EE}"/>
              </a:ext>
            </a:extLst>
          </p:cNvPr>
          <p:cNvSpPr>
            <a:spLocks noGrp="1"/>
          </p:cNvSpPr>
          <p:nvPr>
            <p:ph type="title"/>
          </p:nvPr>
        </p:nvSpPr>
        <p:spPr/>
        <p:txBody>
          <a:bodyPr/>
          <a:lstStyle/>
          <a:p>
            <a:r>
              <a:rPr lang="fr-FR" dirty="0"/>
              <a:t>L’entrée </a:t>
            </a:r>
          </a:p>
        </p:txBody>
      </p:sp>
      <p:pic>
        <p:nvPicPr>
          <p:cNvPr id="5" name="Espace réservé du contenu 4">
            <a:extLst>
              <a:ext uri="{FF2B5EF4-FFF2-40B4-BE49-F238E27FC236}">
                <a16:creationId xmlns:a16="http://schemas.microsoft.com/office/drawing/2014/main" xmlns="" id="{CD94A190-98E0-42EC-8B00-6128FE71A532}"/>
              </a:ext>
            </a:extLst>
          </p:cNvPr>
          <p:cNvPicPr>
            <a:picLocks noGrp="1" noChangeAspect="1"/>
          </p:cNvPicPr>
          <p:nvPr>
            <p:ph idx="1"/>
          </p:nvPr>
        </p:nvPicPr>
        <p:blipFill>
          <a:blip r:embed="rId3"/>
          <a:stretch>
            <a:fillRect/>
          </a:stretch>
        </p:blipFill>
        <p:spPr>
          <a:xfrm>
            <a:off x="976158" y="1908129"/>
            <a:ext cx="2622641" cy="3932237"/>
          </a:xfrm>
        </p:spPr>
      </p:pic>
      <p:sp>
        <p:nvSpPr>
          <p:cNvPr id="6" name="Rectangle 5">
            <a:extLst>
              <a:ext uri="{FF2B5EF4-FFF2-40B4-BE49-F238E27FC236}">
                <a16:creationId xmlns:a16="http://schemas.microsoft.com/office/drawing/2014/main" xmlns="" id="{F390661E-CF5D-41B8-892C-8009893BBAB6}"/>
              </a:ext>
            </a:extLst>
          </p:cNvPr>
          <p:cNvSpPr/>
          <p:nvPr/>
        </p:nvSpPr>
        <p:spPr>
          <a:xfrm>
            <a:off x="7188049" y="728229"/>
            <a:ext cx="5480385" cy="1200329"/>
          </a:xfrm>
          <a:prstGeom prst="rect">
            <a:avLst/>
          </a:prstGeom>
        </p:spPr>
        <p:txBody>
          <a:bodyPr wrap="square">
            <a:spAutoFit/>
          </a:bodyPr>
          <a:lstStyle/>
          <a:p>
            <a:r>
              <a:rPr lang="fr-FR" dirty="0"/>
              <a:t>Dans l’entrée on retrouve souvent : </a:t>
            </a:r>
          </a:p>
          <a:p>
            <a:pPr marL="285750" indent="-285750">
              <a:buFontTx/>
              <a:buChar char="-"/>
            </a:pPr>
            <a:r>
              <a:rPr lang="fr-FR" dirty="0"/>
              <a:t>Un meuble à chaussures </a:t>
            </a:r>
          </a:p>
          <a:p>
            <a:pPr marL="285750" indent="-285750">
              <a:buFontTx/>
              <a:buChar char="-"/>
            </a:pPr>
            <a:r>
              <a:rPr lang="fr-FR" dirty="0"/>
              <a:t>Un porte manteau </a:t>
            </a:r>
          </a:p>
          <a:p>
            <a:endParaRPr lang="fr-FR" dirty="0"/>
          </a:p>
        </p:txBody>
      </p:sp>
      <p:pic>
        <p:nvPicPr>
          <p:cNvPr id="4" name="Image 3">
            <a:extLst>
              <a:ext uri="{FF2B5EF4-FFF2-40B4-BE49-F238E27FC236}">
                <a16:creationId xmlns:a16="http://schemas.microsoft.com/office/drawing/2014/main" xmlns="" id="{17164E57-D9AC-4522-B608-2015D30808F1}"/>
              </a:ext>
            </a:extLst>
          </p:cNvPr>
          <p:cNvPicPr>
            <a:picLocks noChangeAspect="1"/>
          </p:cNvPicPr>
          <p:nvPr/>
        </p:nvPicPr>
        <p:blipFill>
          <a:blip r:embed="rId4"/>
          <a:stretch>
            <a:fillRect/>
          </a:stretch>
        </p:blipFill>
        <p:spPr>
          <a:xfrm>
            <a:off x="6359417" y="1905611"/>
            <a:ext cx="4309795" cy="4309795"/>
          </a:xfrm>
          <a:prstGeom prst="rect">
            <a:avLst/>
          </a:prstGeom>
        </p:spPr>
      </p:pic>
      <p:pic>
        <p:nvPicPr>
          <p:cNvPr id="8" name="Son enregistré">
            <a:hlinkClick r:id="" action="ppaction://media"/>
            <a:extLst>
              <a:ext uri="{FF2B5EF4-FFF2-40B4-BE49-F238E27FC236}">
                <a16:creationId xmlns:a16="http://schemas.microsoft.com/office/drawing/2014/main" xmlns="" id="{CF0B0F10-872C-4F55-AE51-0F2C6E8F7638}"/>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0881518" y="1206247"/>
            <a:ext cx="487363" cy="487363"/>
          </a:xfrm>
          <a:prstGeom prst="rect">
            <a:avLst/>
          </a:prstGeom>
        </p:spPr>
      </p:pic>
    </p:spTree>
    <p:extLst>
      <p:ext uri="{BB962C8B-B14F-4D97-AF65-F5344CB8AC3E}">
        <p14:creationId xmlns:p14="http://schemas.microsoft.com/office/powerpoint/2010/main" xmlns="" val="89414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Le bureau</a:t>
            </a:r>
          </a:p>
        </p:txBody>
      </p:sp>
      <p:pic>
        <p:nvPicPr>
          <p:cNvPr id="5" name="Espace réservé du contenu 4">
            <a:extLst>
              <a:ext uri="{FF2B5EF4-FFF2-40B4-BE49-F238E27FC236}">
                <a16:creationId xmlns:a16="http://schemas.microsoft.com/office/drawing/2014/main" xmlns="" id="{308C30BF-3CFE-482D-8BA2-9C889B56F8CF}"/>
              </a:ext>
            </a:extLst>
          </p:cNvPr>
          <p:cNvPicPr>
            <a:picLocks noGrp="1" noChangeAspect="1"/>
          </p:cNvPicPr>
          <p:nvPr>
            <p:ph idx="1"/>
          </p:nvPr>
        </p:nvPicPr>
        <p:blipFill>
          <a:blip r:embed="rId3"/>
          <a:stretch>
            <a:fillRect/>
          </a:stretch>
        </p:blipFill>
        <p:spPr>
          <a:xfrm>
            <a:off x="694116" y="1823507"/>
            <a:ext cx="4567447" cy="2752648"/>
          </a:xfrm>
        </p:spPr>
      </p:pic>
      <p:sp>
        <p:nvSpPr>
          <p:cNvPr id="6" name="Rectangle 5">
            <a:extLst>
              <a:ext uri="{FF2B5EF4-FFF2-40B4-BE49-F238E27FC236}">
                <a16:creationId xmlns:a16="http://schemas.microsoft.com/office/drawing/2014/main" xmlns="" id="{AA23B7F1-D8BD-481E-B935-36EA88318C5E}"/>
              </a:ext>
            </a:extLst>
          </p:cNvPr>
          <p:cNvSpPr/>
          <p:nvPr/>
        </p:nvSpPr>
        <p:spPr>
          <a:xfrm>
            <a:off x="5745510" y="1744008"/>
            <a:ext cx="2988703" cy="1477328"/>
          </a:xfrm>
          <a:prstGeom prst="rect">
            <a:avLst/>
          </a:prstGeom>
        </p:spPr>
        <p:txBody>
          <a:bodyPr wrap="none">
            <a:spAutoFit/>
          </a:bodyPr>
          <a:lstStyle/>
          <a:p>
            <a:r>
              <a:rPr lang="fr-FR" dirty="0"/>
              <a:t>Dans le bureau  il y a souvent : </a:t>
            </a:r>
          </a:p>
          <a:p>
            <a:pPr marL="285750" indent="-285750">
              <a:buFontTx/>
              <a:buChar char="-"/>
            </a:pPr>
            <a:r>
              <a:rPr lang="fr-FR" dirty="0"/>
              <a:t>Un bureau </a:t>
            </a:r>
          </a:p>
          <a:p>
            <a:pPr marL="285750" indent="-285750">
              <a:buFontTx/>
              <a:buChar char="-"/>
            </a:pPr>
            <a:r>
              <a:rPr lang="fr-FR" dirty="0"/>
              <a:t>Une chaise de bureau </a:t>
            </a:r>
          </a:p>
          <a:p>
            <a:pPr marL="285750" indent="-285750">
              <a:buFontTx/>
              <a:buChar char="-"/>
            </a:pPr>
            <a:r>
              <a:rPr lang="fr-FR" dirty="0"/>
              <a:t>Une lampe </a:t>
            </a:r>
          </a:p>
          <a:p>
            <a:pPr marL="285750" indent="-285750">
              <a:buFontTx/>
              <a:buChar char="-"/>
            </a:pPr>
            <a:r>
              <a:rPr lang="fr-FR" dirty="0"/>
              <a:t>Des étagères</a:t>
            </a:r>
          </a:p>
        </p:txBody>
      </p:sp>
      <p:pic>
        <p:nvPicPr>
          <p:cNvPr id="12" name="Image 11">
            <a:extLst>
              <a:ext uri="{FF2B5EF4-FFF2-40B4-BE49-F238E27FC236}">
                <a16:creationId xmlns:a16="http://schemas.microsoft.com/office/drawing/2014/main" xmlns="" id="{401DE756-BCEF-4953-BF38-3B84FE13EF8E}"/>
              </a:ext>
            </a:extLst>
          </p:cNvPr>
          <p:cNvPicPr>
            <a:picLocks noChangeAspect="1"/>
          </p:cNvPicPr>
          <p:nvPr/>
        </p:nvPicPr>
        <p:blipFill>
          <a:blip r:embed="rId4"/>
          <a:stretch>
            <a:fillRect/>
          </a:stretch>
        </p:blipFill>
        <p:spPr>
          <a:xfrm>
            <a:off x="7815849" y="3100327"/>
            <a:ext cx="3547890" cy="2951655"/>
          </a:xfrm>
          <a:prstGeom prst="rect">
            <a:avLst/>
          </a:prstGeom>
        </p:spPr>
      </p:pic>
      <p:pic>
        <p:nvPicPr>
          <p:cNvPr id="13" name="Son enregistré">
            <a:hlinkClick r:id="" action="ppaction://media"/>
            <a:extLst>
              <a:ext uri="{FF2B5EF4-FFF2-40B4-BE49-F238E27FC236}">
                <a16:creationId xmlns:a16="http://schemas.microsoft.com/office/drawing/2014/main" xmlns="" id="{4DC858E3-E7B6-44F6-8B86-658CFE5A0B7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5745510" y="3429000"/>
            <a:ext cx="1250611" cy="1250611"/>
          </a:xfrm>
          <a:prstGeom prst="rect">
            <a:avLst/>
          </a:prstGeom>
        </p:spPr>
      </p:pic>
    </p:spTree>
    <p:extLst>
      <p:ext uri="{BB962C8B-B14F-4D97-AF65-F5344CB8AC3E}">
        <p14:creationId xmlns:p14="http://schemas.microsoft.com/office/powerpoint/2010/main" xmlns="" val="12443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le salon </a:t>
            </a:r>
          </a:p>
        </p:txBody>
      </p:sp>
      <p:pic>
        <p:nvPicPr>
          <p:cNvPr id="9" name="Image 8">
            <a:extLst>
              <a:ext uri="{FF2B5EF4-FFF2-40B4-BE49-F238E27FC236}">
                <a16:creationId xmlns:a16="http://schemas.microsoft.com/office/drawing/2014/main" xmlns="" id="{9DB4D648-957B-4303-ACB1-B7FEAC5D1C9C}"/>
              </a:ext>
            </a:extLst>
          </p:cNvPr>
          <p:cNvPicPr>
            <a:picLocks noChangeAspect="1"/>
          </p:cNvPicPr>
          <p:nvPr/>
        </p:nvPicPr>
        <p:blipFill>
          <a:blip r:embed="rId3"/>
          <a:stretch>
            <a:fillRect/>
          </a:stretch>
        </p:blipFill>
        <p:spPr>
          <a:xfrm>
            <a:off x="507275" y="1644606"/>
            <a:ext cx="4567447" cy="3039428"/>
          </a:xfrm>
          <a:prstGeom prst="rect">
            <a:avLst/>
          </a:prstGeom>
        </p:spPr>
      </p:pic>
      <p:sp>
        <p:nvSpPr>
          <p:cNvPr id="10" name="Rectangle 9">
            <a:extLst>
              <a:ext uri="{FF2B5EF4-FFF2-40B4-BE49-F238E27FC236}">
                <a16:creationId xmlns:a16="http://schemas.microsoft.com/office/drawing/2014/main" xmlns="" id="{917D563A-1679-4D89-BD8C-0F8F0874B4D3}"/>
              </a:ext>
            </a:extLst>
          </p:cNvPr>
          <p:cNvSpPr/>
          <p:nvPr/>
        </p:nvSpPr>
        <p:spPr>
          <a:xfrm>
            <a:off x="5558670" y="4772784"/>
            <a:ext cx="4845960" cy="1754326"/>
          </a:xfrm>
          <a:prstGeom prst="rect">
            <a:avLst/>
          </a:prstGeom>
        </p:spPr>
        <p:txBody>
          <a:bodyPr wrap="square">
            <a:spAutoFit/>
          </a:bodyPr>
          <a:lstStyle/>
          <a:p>
            <a:r>
              <a:rPr lang="fr-FR" dirty="0"/>
              <a:t>Dans le salon on retrouve : </a:t>
            </a:r>
          </a:p>
          <a:p>
            <a:pPr marL="285750" indent="-285750">
              <a:buFontTx/>
              <a:buChar char="-"/>
            </a:pPr>
            <a:r>
              <a:rPr lang="fr-FR" dirty="0"/>
              <a:t>Un canapé </a:t>
            </a:r>
          </a:p>
          <a:p>
            <a:pPr marL="285750" indent="-285750">
              <a:buFontTx/>
              <a:buChar char="-"/>
            </a:pPr>
            <a:r>
              <a:rPr lang="fr-FR" dirty="0"/>
              <a:t>Un fauteuil </a:t>
            </a:r>
          </a:p>
          <a:p>
            <a:pPr marL="285750" indent="-285750">
              <a:buFontTx/>
              <a:buChar char="-"/>
            </a:pPr>
            <a:r>
              <a:rPr lang="fr-FR" dirty="0"/>
              <a:t>Une bibliothèque </a:t>
            </a:r>
          </a:p>
          <a:p>
            <a:pPr marL="285750" indent="-285750">
              <a:buFontTx/>
              <a:buChar char="-"/>
            </a:pPr>
            <a:r>
              <a:rPr lang="fr-FR" dirty="0"/>
              <a:t>Un meuble télé </a:t>
            </a:r>
          </a:p>
          <a:p>
            <a:pPr marL="285750" indent="-285750">
              <a:buFontTx/>
              <a:buChar char="-"/>
            </a:pPr>
            <a:r>
              <a:rPr lang="fr-FR" dirty="0"/>
              <a:t>Une table basse </a:t>
            </a:r>
          </a:p>
        </p:txBody>
      </p:sp>
      <p:pic>
        <p:nvPicPr>
          <p:cNvPr id="12" name="Image 11">
            <a:extLst>
              <a:ext uri="{FF2B5EF4-FFF2-40B4-BE49-F238E27FC236}">
                <a16:creationId xmlns:a16="http://schemas.microsoft.com/office/drawing/2014/main" xmlns="" id="{D2E11623-60AC-4F11-88DF-D72EBDBC83D7}"/>
              </a:ext>
            </a:extLst>
          </p:cNvPr>
          <p:cNvPicPr>
            <a:picLocks noChangeAspect="1"/>
          </p:cNvPicPr>
          <p:nvPr/>
        </p:nvPicPr>
        <p:blipFill>
          <a:blip r:embed="rId4"/>
          <a:stretch>
            <a:fillRect/>
          </a:stretch>
        </p:blipFill>
        <p:spPr>
          <a:xfrm>
            <a:off x="5805751" y="829025"/>
            <a:ext cx="5541036" cy="3680831"/>
          </a:xfrm>
          <a:prstGeom prst="rect">
            <a:avLst/>
          </a:prstGeom>
        </p:spPr>
      </p:pic>
      <p:pic>
        <p:nvPicPr>
          <p:cNvPr id="13" name="Son enregistré">
            <a:hlinkClick r:id="" action="ppaction://media"/>
            <a:extLst>
              <a:ext uri="{FF2B5EF4-FFF2-40B4-BE49-F238E27FC236}">
                <a16:creationId xmlns:a16="http://schemas.microsoft.com/office/drawing/2014/main" xmlns="" id="{13ABBCA7-68A5-4BA1-AC1C-CFB25E9E50C6}"/>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8797772" y="4696287"/>
            <a:ext cx="1109940" cy="1109940"/>
          </a:xfrm>
          <a:prstGeom prst="rect">
            <a:avLst/>
          </a:prstGeom>
        </p:spPr>
      </p:pic>
    </p:spTree>
    <p:extLst>
      <p:ext uri="{BB962C8B-B14F-4D97-AF65-F5344CB8AC3E}">
        <p14:creationId xmlns:p14="http://schemas.microsoft.com/office/powerpoint/2010/main" xmlns="" val="7198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La cuisine</a:t>
            </a:r>
          </a:p>
        </p:txBody>
      </p:sp>
      <p:sp>
        <p:nvSpPr>
          <p:cNvPr id="6" name="Rectangle 5">
            <a:extLst>
              <a:ext uri="{FF2B5EF4-FFF2-40B4-BE49-F238E27FC236}">
                <a16:creationId xmlns:a16="http://schemas.microsoft.com/office/drawing/2014/main" xmlns="" id="{AA23B7F1-D8BD-481E-B935-36EA88318C5E}"/>
              </a:ext>
            </a:extLst>
          </p:cNvPr>
          <p:cNvSpPr/>
          <p:nvPr/>
        </p:nvSpPr>
        <p:spPr>
          <a:xfrm>
            <a:off x="4957069" y="2015231"/>
            <a:ext cx="2628027" cy="2308324"/>
          </a:xfrm>
          <a:prstGeom prst="rect">
            <a:avLst/>
          </a:prstGeom>
        </p:spPr>
        <p:txBody>
          <a:bodyPr wrap="none">
            <a:spAutoFit/>
          </a:bodyPr>
          <a:lstStyle/>
          <a:p>
            <a:r>
              <a:rPr lang="fr-FR" dirty="0"/>
              <a:t>Dans la cuisine on trouve : </a:t>
            </a:r>
          </a:p>
          <a:p>
            <a:pPr marL="285750" indent="-285750">
              <a:buFontTx/>
              <a:buChar char="-"/>
            </a:pPr>
            <a:r>
              <a:rPr lang="fr-FR" dirty="0"/>
              <a:t>Un évier </a:t>
            </a:r>
          </a:p>
          <a:p>
            <a:pPr marL="285750" indent="-285750">
              <a:buFontTx/>
              <a:buChar char="-"/>
            </a:pPr>
            <a:r>
              <a:rPr lang="fr-FR" dirty="0"/>
              <a:t>Un réfrigérateur </a:t>
            </a:r>
          </a:p>
          <a:p>
            <a:pPr marL="285750" indent="-285750">
              <a:buFontTx/>
              <a:buChar char="-"/>
            </a:pPr>
            <a:r>
              <a:rPr lang="fr-FR" dirty="0"/>
              <a:t>Un four </a:t>
            </a:r>
          </a:p>
          <a:p>
            <a:pPr marL="285750" indent="-285750">
              <a:buFontTx/>
              <a:buChar char="-"/>
            </a:pPr>
            <a:r>
              <a:rPr lang="fr-FR" dirty="0"/>
              <a:t>Une gazinière </a:t>
            </a:r>
          </a:p>
          <a:p>
            <a:pPr marL="285750" indent="-285750">
              <a:buFontTx/>
              <a:buChar char="-"/>
            </a:pPr>
            <a:r>
              <a:rPr lang="fr-FR" dirty="0"/>
              <a:t>Des étagères </a:t>
            </a:r>
          </a:p>
          <a:p>
            <a:pPr marL="285750" indent="-285750">
              <a:buFontTx/>
              <a:buChar char="-"/>
            </a:pPr>
            <a:r>
              <a:rPr lang="fr-FR" dirty="0"/>
              <a:t>Des tiroirs </a:t>
            </a:r>
          </a:p>
          <a:p>
            <a:pPr marL="285750" indent="-285750">
              <a:buFontTx/>
              <a:buChar char="-"/>
            </a:pPr>
            <a:r>
              <a:rPr lang="fr-FR" dirty="0"/>
              <a:t>Un vaisselier </a:t>
            </a:r>
          </a:p>
        </p:txBody>
      </p:sp>
      <p:pic>
        <p:nvPicPr>
          <p:cNvPr id="12" name="Image 11">
            <a:extLst>
              <a:ext uri="{FF2B5EF4-FFF2-40B4-BE49-F238E27FC236}">
                <a16:creationId xmlns:a16="http://schemas.microsoft.com/office/drawing/2014/main" xmlns="" id="{C732F559-AFF1-4786-B212-EFA79046A9D1}"/>
              </a:ext>
            </a:extLst>
          </p:cNvPr>
          <p:cNvPicPr>
            <a:picLocks noChangeAspect="1"/>
          </p:cNvPicPr>
          <p:nvPr/>
        </p:nvPicPr>
        <p:blipFill>
          <a:blip r:embed="rId3"/>
          <a:stretch>
            <a:fillRect/>
          </a:stretch>
        </p:blipFill>
        <p:spPr>
          <a:xfrm>
            <a:off x="597163" y="1731695"/>
            <a:ext cx="3890269" cy="3890269"/>
          </a:xfrm>
          <a:prstGeom prst="rect">
            <a:avLst/>
          </a:prstGeom>
        </p:spPr>
      </p:pic>
      <p:pic>
        <p:nvPicPr>
          <p:cNvPr id="3" name="Son enregistré">
            <a:hlinkClick r:id="" action="ppaction://media"/>
            <a:extLst>
              <a:ext uri="{FF2B5EF4-FFF2-40B4-BE49-F238E27FC236}">
                <a16:creationId xmlns:a16="http://schemas.microsoft.com/office/drawing/2014/main" xmlns="" id="{C45C10AE-7437-488F-9E0E-87BC1061E2F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624103" y="2447678"/>
            <a:ext cx="1609417" cy="1609417"/>
          </a:xfrm>
          <a:prstGeom prst="rect">
            <a:avLst/>
          </a:prstGeom>
        </p:spPr>
      </p:pic>
    </p:spTree>
    <p:extLst>
      <p:ext uri="{BB962C8B-B14F-4D97-AF65-F5344CB8AC3E}">
        <p14:creationId xmlns:p14="http://schemas.microsoft.com/office/powerpoint/2010/main" xmlns="" val="29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La salle à manger </a:t>
            </a:r>
          </a:p>
        </p:txBody>
      </p:sp>
      <p:sp>
        <p:nvSpPr>
          <p:cNvPr id="10" name="Rectangle 9">
            <a:extLst>
              <a:ext uri="{FF2B5EF4-FFF2-40B4-BE49-F238E27FC236}">
                <a16:creationId xmlns:a16="http://schemas.microsoft.com/office/drawing/2014/main" xmlns="" id="{917D563A-1679-4D89-BD8C-0F8F0874B4D3}"/>
              </a:ext>
            </a:extLst>
          </p:cNvPr>
          <p:cNvSpPr/>
          <p:nvPr/>
        </p:nvSpPr>
        <p:spPr>
          <a:xfrm>
            <a:off x="6721644" y="1829528"/>
            <a:ext cx="5032391" cy="1477328"/>
          </a:xfrm>
          <a:prstGeom prst="rect">
            <a:avLst/>
          </a:prstGeom>
        </p:spPr>
        <p:txBody>
          <a:bodyPr wrap="square">
            <a:spAutoFit/>
          </a:bodyPr>
          <a:lstStyle/>
          <a:p>
            <a:r>
              <a:rPr lang="fr-FR" dirty="0"/>
              <a:t>Dans la salle à manger on trouve : </a:t>
            </a:r>
          </a:p>
          <a:p>
            <a:pPr marL="285750" indent="-285750">
              <a:buFontTx/>
              <a:buChar char="-"/>
            </a:pPr>
            <a:r>
              <a:rPr lang="fr-FR" dirty="0"/>
              <a:t>Un buffet </a:t>
            </a:r>
          </a:p>
          <a:p>
            <a:pPr marL="285750" indent="-285750">
              <a:buFontTx/>
              <a:buChar char="-"/>
            </a:pPr>
            <a:r>
              <a:rPr lang="fr-FR" dirty="0"/>
              <a:t>Un vaisselier</a:t>
            </a:r>
          </a:p>
          <a:p>
            <a:pPr marL="285750" indent="-285750">
              <a:buFontTx/>
              <a:buChar char="-"/>
            </a:pPr>
            <a:r>
              <a:rPr lang="fr-FR" dirty="0"/>
              <a:t>Une table </a:t>
            </a:r>
          </a:p>
          <a:p>
            <a:pPr marL="285750" indent="-285750">
              <a:buFontTx/>
              <a:buChar char="-"/>
            </a:pPr>
            <a:r>
              <a:rPr lang="fr-FR" dirty="0"/>
              <a:t>Des chaises  </a:t>
            </a:r>
          </a:p>
        </p:txBody>
      </p:sp>
      <p:pic>
        <p:nvPicPr>
          <p:cNvPr id="15" name="Image 14">
            <a:extLst>
              <a:ext uri="{FF2B5EF4-FFF2-40B4-BE49-F238E27FC236}">
                <a16:creationId xmlns:a16="http://schemas.microsoft.com/office/drawing/2014/main" xmlns="" id="{F37F52B2-A9FC-417F-A4FC-BAD26ED57198}"/>
              </a:ext>
            </a:extLst>
          </p:cNvPr>
          <p:cNvPicPr>
            <a:picLocks noChangeAspect="1"/>
          </p:cNvPicPr>
          <p:nvPr/>
        </p:nvPicPr>
        <p:blipFill>
          <a:blip r:embed="rId3"/>
          <a:stretch>
            <a:fillRect/>
          </a:stretch>
        </p:blipFill>
        <p:spPr>
          <a:xfrm>
            <a:off x="890726" y="1738199"/>
            <a:ext cx="5183820" cy="3887865"/>
          </a:xfrm>
          <a:prstGeom prst="rect">
            <a:avLst/>
          </a:prstGeom>
        </p:spPr>
      </p:pic>
      <p:pic>
        <p:nvPicPr>
          <p:cNvPr id="3" name="Son enregistré">
            <a:hlinkClick r:id="" action="ppaction://media"/>
            <a:extLst>
              <a:ext uri="{FF2B5EF4-FFF2-40B4-BE49-F238E27FC236}">
                <a16:creationId xmlns:a16="http://schemas.microsoft.com/office/drawing/2014/main" xmlns="" id="{B5D79AAF-205E-435B-8B6A-A8D90178D17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836308" y="3974638"/>
            <a:ext cx="1401531" cy="1401531"/>
          </a:xfrm>
          <a:prstGeom prst="rect">
            <a:avLst/>
          </a:prstGeom>
        </p:spPr>
      </p:pic>
    </p:spTree>
    <p:extLst>
      <p:ext uri="{BB962C8B-B14F-4D97-AF65-F5344CB8AC3E}">
        <p14:creationId xmlns:p14="http://schemas.microsoft.com/office/powerpoint/2010/main" xmlns="" val="225065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A1ECCD-EDDB-47B6-B997-5F9998A9999C}"/>
              </a:ext>
            </a:extLst>
          </p:cNvPr>
          <p:cNvSpPr>
            <a:spLocks noGrp="1"/>
          </p:cNvSpPr>
          <p:nvPr>
            <p:ph type="title"/>
          </p:nvPr>
        </p:nvSpPr>
        <p:spPr/>
        <p:txBody>
          <a:bodyPr/>
          <a:lstStyle/>
          <a:p>
            <a:r>
              <a:rPr lang="fr-FR" dirty="0"/>
              <a:t>La chambre et le cabinet de toilette </a:t>
            </a:r>
          </a:p>
        </p:txBody>
      </p:sp>
      <p:pic>
        <p:nvPicPr>
          <p:cNvPr id="5" name="Espace réservé du contenu 4">
            <a:extLst>
              <a:ext uri="{FF2B5EF4-FFF2-40B4-BE49-F238E27FC236}">
                <a16:creationId xmlns:a16="http://schemas.microsoft.com/office/drawing/2014/main" xmlns="" id="{534ECBA3-B0F8-474A-8130-71931C5EFA8E}"/>
              </a:ext>
            </a:extLst>
          </p:cNvPr>
          <p:cNvPicPr>
            <a:picLocks noGrp="1" noChangeAspect="1"/>
          </p:cNvPicPr>
          <p:nvPr>
            <p:ph idx="1"/>
          </p:nvPr>
        </p:nvPicPr>
        <p:blipFill>
          <a:blip r:embed="rId3"/>
          <a:stretch>
            <a:fillRect/>
          </a:stretch>
        </p:blipFill>
        <p:spPr>
          <a:xfrm>
            <a:off x="999901" y="1792720"/>
            <a:ext cx="4574344" cy="3051088"/>
          </a:xfrm>
        </p:spPr>
      </p:pic>
      <p:sp>
        <p:nvSpPr>
          <p:cNvPr id="6" name="Rectangle 5">
            <a:extLst>
              <a:ext uri="{FF2B5EF4-FFF2-40B4-BE49-F238E27FC236}">
                <a16:creationId xmlns:a16="http://schemas.microsoft.com/office/drawing/2014/main" xmlns="" id="{D4263516-BCC5-4694-AA0B-96F014137B51}"/>
              </a:ext>
            </a:extLst>
          </p:cNvPr>
          <p:cNvSpPr/>
          <p:nvPr/>
        </p:nvSpPr>
        <p:spPr>
          <a:xfrm>
            <a:off x="726436" y="4839772"/>
            <a:ext cx="6096000" cy="1754326"/>
          </a:xfrm>
          <a:prstGeom prst="rect">
            <a:avLst/>
          </a:prstGeom>
        </p:spPr>
        <p:txBody>
          <a:bodyPr>
            <a:spAutoFit/>
          </a:bodyPr>
          <a:lstStyle/>
          <a:p>
            <a:r>
              <a:rPr lang="fr-FR" dirty="0"/>
              <a:t>Dans la chambre on trouve : </a:t>
            </a:r>
          </a:p>
          <a:p>
            <a:r>
              <a:rPr lang="fr-FR" dirty="0"/>
              <a:t>Un lit </a:t>
            </a:r>
          </a:p>
          <a:p>
            <a:r>
              <a:rPr lang="fr-FR" dirty="0"/>
              <a:t>Une commode </a:t>
            </a:r>
          </a:p>
          <a:p>
            <a:r>
              <a:rPr lang="fr-FR" dirty="0"/>
              <a:t>Une armoire </a:t>
            </a:r>
          </a:p>
          <a:p>
            <a:r>
              <a:rPr lang="fr-FR" dirty="0"/>
              <a:t>Des tables de chevet</a:t>
            </a:r>
          </a:p>
          <a:p>
            <a:endParaRPr lang="fr-FR" dirty="0">
              <a:solidFill>
                <a:srgbClr val="00B050"/>
              </a:solidFill>
            </a:endParaRPr>
          </a:p>
        </p:txBody>
      </p:sp>
      <p:pic>
        <p:nvPicPr>
          <p:cNvPr id="9" name="Image 8">
            <a:extLst>
              <a:ext uri="{FF2B5EF4-FFF2-40B4-BE49-F238E27FC236}">
                <a16:creationId xmlns:a16="http://schemas.microsoft.com/office/drawing/2014/main" xmlns="" id="{A4307E43-3244-4FFE-849C-44AC398FCB9D}"/>
              </a:ext>
            </a:extLst>
          </p:cNvPr>
          <p:cNvPicPr>
            <a:picLocks noChangeAspect="1"/>
          </p:cNvPicPr>
          <p:nvPr/>
        </p:nvPicPr>
        <p:blipFill>
          <a:blip r:embed="rId4"/>
          <a:stretch>
            <a:fillRect/>
          </a:stretch>
        </p:blipFill>
        <p:spPr>
          <a:xfrm>
            <a:off x="7684448" y="1721275"/>
            <a:ext cx="2307159" cy="3477457"/>
          </a:xfrm>
          <a:prstGeom prst="rect">
            <a:avLst/>
          </a:prstGeom>
        </p:spPr>
      </p:pic>
      <p:sp>
        <p:nvSpPr>
          <p:cNvPr id="11" name="Rectangle 10">
            <a:extLst>
              <a:ext uri="{FF2B5EF4-FFF2-40B4-BE49-F238E27FC236}">
                <a16:creationId xmlns:a16="http://schemas.microsoft.com/office/drawing/2014/main" xmlns="" id="{632DF198-8F82-440D-8FCA-25A0CC9B7B7A}"/>
              </a:ext>
            </a:extLst>
          </p:cNvPr>
          <p:cNvSpPr/>
          <p:nvPr/>
        </p:nvSpPr>
        <p:spPr>
          <a:xfrm>
            <a:off x="7324078" y="5255270"/>
            <a:ext cx="4243526" cy="923330"/>
          </a:xfrm>
          <a:prstGeom prst="rect">
            <a:avLst/>
          </a:prstGeom>
        </p:spPr>
        <p:txBody>
          <a:bodyPr wrap="square">
            <a:spAutoFit/>
          </a:bodyPr>
          <a:lstStyle/>
          <a:p>
            <a:pPr>
              <a:buFontTx/>
              <a:buChar char="-"/>
            </a:pPr>
            <a:r>
              <a:rPr lang="fr-FR" dirty="0"/>
              <a:t>Dans un cabinet de toilette il y a : </a:t>
            </a:r>
          </a:p>
          <a:p>
            <a:r>
              <a:rPr lang="fr-FR" dirty="0"/>
              <a:t>Un lavabo avec des tiroirs et des placard pour le rangement et un toilette</a:t>
            </a:r>
            <a:r>
              <a:rPr lang="fr-FR" dirty="0">
                <a:solidFill>
                  <a:srgbClr val="00B050"/>
                </a:solidFill>
              </a:rPr>
              <a:t>. </a:t>
            </a:r>
          </a:p>
        </p:txBody>
      </p:sp>
      <p:pic>
        <p:nvPicPr>
          <p:cNvPr id="3" name="Son enregistré">
            <a:hlinkClick r:id="" action="ppaction://media"/>
            <a:extLst>
              <a:ext uri="{FF2B5EF4-FFF2-40B4-BE49-F238E27FC236}">
                <a16:creationId xmlns:a16="http://schemas.microsoft.com/office/drawing/2014/main" xmlns="" id="{0C5D1A11-6269-4618-94CA-78A4D3B39D6B}"/>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3861786" y="5198732"/>
            <a:ext cx="887999" cy="887999"/>
          </a:xfrm>
          <a:prstGeom prst="rect">
            <a:avLst/>
          </a:prstGeom>
        </p:spPr>
      </p:pic>
      <p:pic>
        <p:nvPicPr>
          <p:cNvPr id="4" name="Son enregistré">
            <a:hlinkClick r:id="" action="ppaction://media"/>
            <a:extLst>
              <a:ext uri="{FF2B5EF4-FFF2-40B4-BE49-F238E27FC236}">
                <a16:creationId xmlns:a16="http://schemas.microsoft.com/office/drawing/2014/main" xmlns="" id="{179A8D1E-15C6-4DC7-B2C3-B91A392AD317}"/>
              </a:ext>
            </a:extLst>
          </p:cNvPr>
          <p:cNvPicPr>
            <a:picLocks noChangeAspect="1"/>
          </p:cNvPicPr>
          <p:nvPr>
            <a:videoFile r:link="rId1"/>
            <p:extLst>
              <p:ext uri="{DAA4B4D4-6D71-4841-9C94-3DE7FCFB9230}">
                <p14:media xmlns:p14="http://schemas.microsoft.com/office/powerpoint/2010/main" xmlns="" r:embed="rId7"/>
              </p:ext>
            </p:extLst>
          </p:nvPr>
        </p:nvPicPr>
        <p:blipFill>
          <a:blip r:embed="rId6"/>
          <a:stretch>
            <a:fillRect/>
          </a:stretch>
        </p:blipFill>
        <p:spPr>
          <a:xfrm>
            <a:off x="10313294" y="3122381"/>
            <a:ext cx="1254310" cy="1254310"/>
          </a:xfrm>
          <a:prstGeom prst="rect">
            <a:avLst/>
          </a:prstGeom>
        </p:spPr>
      </p:pic>
    </p:spTree>
    <p:extLst>
      <p:ext uri="{BB962C8B-B14F-4D97-AF65-F5344CB8AC3E}">
        <p14:creationId xmlns:p14="http://schemas.microsoft.com/office/powerpoint/2010/main" xmlns="" val="25197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3"/>
                </p:tgtEl>
              </p:cMediaNode>
            </p:video>
            <p:video>
              <p:cMediaNode vol="80000">
                <p:cTn id="12" fill="hold" display="0">
                  <p:stCondLst>
                    <p:cond delay="indefinite"/>
                  </p:stCondLst>
                  <p:endCondLst>
                    <p:cond evt="onStopAudio"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EBC7711-C1B4-42FD-896E-A008BB80E5CC}"/>
              </a:ext>
            </a:extLst>
          </p:cNvPr>
          <p:cNvSpPr>
            <a:spLocks noGrp="1"/>
          </p:cNvSpPr>
          <p:nvPr>
            <p:ph type="title"/>
          </p:nvPr>
        </p:nvSpPr>
        <p:spPr/>
        <p:txBody>
          <a:bodyPr/>
          <a:lstStyle/>
          <a:p>
            <a:r>
              <a:rPr lang="fr-FR" dirty="0"/>
              <a:t>La salle d’eau et la salle de bain </a:t>
            </a:r>
          </a:p>
        </p:txBody>
      </p:sp>
      <p:pic>
        <p:nvPicPr>
          <p:cNvPr id="9" name="Image 8">
            <a:extLst>
              <a:ext uri="{FF2B5EF4-FFF2-40B4-BE49-F238E27FC236}">
                <a16:creationId xmlns:a16="http://schemas.microsoft.com/office/drawing/2014/main" xmlns="" id="{7196A2DF-E2E8-4239-8211-95770E7F80C0}"/>
              </a:ext>
            </a:extLst>
          </p:cNvPr>
          <p:cNvPicPr>
            <a:picLocks noChangeAspect="1"/>
          </p:cNvPicPr>
          <p:nvPr/>
        </p:nvPicPr>
        <p:blipFill>
          <a:blip r:embed="rId3"/>
          <a:stretch>
            <a:fillRect/>
          </a:stretch>
        </p:blipFill>
        <p:spPr>
          <a:xfrm>
            <a:off x="551155" y="1585702"/>
            <a:ext cx="3258105" cy="3258105"/>
          </a:xfrm>
          <a:prstGeom prst="rect">
            <a:avLst/>
          </a:prstGeom>
        </p:spPr>
      </p:pic>
      <p:sp>
        <p:nvSpPr>
          <p:cNvPr id="10" name="ZoneTexte 9">
            <a:extLst>
              <a:ext uri="{FF2B5EF4-FFF2-40B4-BE49-F238E27FC236}">
                <a16:creationId xmlns:a16="http://schemas.microsoft.com/office/drawing/2014/main" xmlns="" id="{FDA4C4DE-25C7-4797-8314-049E7C434BBC}"/>
              </a:ext>
            </a:extLst>
          </p:cNvPr>
          <p:cNvSpPr txBox="1"/>
          <p:nvPr/>
        </p:nvSpPr>
        <p:spPr>
          <a:xfrm>
            <a:off x="639931" y="4972187"/>
            <a:ext cx="3700509" cy="1477328"/>
          </a:xfrm>
          <a:prstGeom prst="rect">
            <a:avLst/>
          </a:prstGeom>
          <a:noFill/>
        </p:spPr>
        <p:txBody>
          <a:bodyPr wrap="square" rtlCol="0">
            <a:spAutoFit/>
          </a:bodyPr>
          <a:lstStyle/>
          <a:p>
            <a:r>
              <a:rPr lang="fr-FR" dirty="0"/>
              <a:t>Un lavabo </a:t>
            </a:r>
          </a:p>
          <a:p>
            <a:r>
              <a:rPr lang="fr-FR" dirty="0"/>
              <a:t>Une douche </a:t>
            </a:r>
          </a:p>
          <a:p>
            <a:r>
              <a:rPr lang="fr-FR" dirty="0"/>
              <a:t>Des étagères</a:t>
            </a:r>
          </a:p>
          <a:p>
            <a:r>
              <a:rPr lang="fr-FR" dirty="0"/>
              <a:t>Un meuble de salle de bain avec des placards et des tiroirs  </a:t>
            </a:r>
          </a:p>
        </p:txBody>
      </p:sp>
      <p:pic>
        <p:nvPicPr>
          <p:cNvPr id="13" name="Image 12">
            <a:extLst>
              <a:ext uri="{FF2B5EF4-FFF2-40B4-BE49-F238E27FC236}">
                <a16:creationId xmlns:a16="http://schemas.microsoft.com/office/drawing/2014/main" xmlns="" id="{E6668720-FCAC-470B-8084-17A9B71BAB98}"/>
              </a:ext>
            </a:extLst>
          </p:cNvPr>
          <p:cNvPicPr>
            <a:picLocks noChangeAspect="1"/>
          </p:cNvPicPr>
          <p:nvPr/>
        </p:nvPicPr>
        <p:blipFill>
          <a:blip r:embed="rId4"/>
          <a:stretch>
            <a:fillRect/>
          </a:stretch>
        </p:blipFill>
        <p:spPr>
          <a:xfrm>
            <a:off x="5511369" y="1749079"/>
            <a:ext cx="4733463" cy="3308973"/>
          </a:xfrm>
          <a:prstGeom prst="rect">
            <a:avLst/>
          </a:prstGeom>
        </p:spPr>
      </p:pic>
      <p:sp>
        <p:nvSpPr>
          <p:cNvPr id="15" name="ZoneTexte 14">
            <a:extLst>
              <a:ext uri="{FF2B5EF4-FFF2-40B4-BE49-F238E27FC236}">
                <a16:creationId xmlns:a16="http://schemas.microsoft.com/office/drawing/2014/main" xmlns="" id="{1AF0EDA2-3719-45BC-B121-4D1B31D7FC1C}"/>
              </a:ext>
            </a:extLst>
          </p:cNvPr>
          <p:cNvSpPr txBox="1"/>
          <p:nvPr/>
        </p:nvSpPr>
        <p:spPr>
          <a:xfrm>
            <a:off x="6216587" y="5218960"/>
            <a:ext cx="3700509" cy="923330"/>
          </a:xfrm>
          <a:prstGeom prst="rect">
            <a:avLst/>
          </a:prstGeom>
          <a:noFill/>
        </p:spPr>
        <p:txBody>
          <a:bodyPr wrap="square" rtlCol="0">
            <a:spAutoFit/>
          </a:bodyPr>
          <a:lstStyle/>
          <a:p>
            <a:r>
              <a:rPr lang="fr-FR" dirty="0"/>
              <a:t>Dans la salle de bain on retrouve la même chose seulement la douche est remplacée par la baignoire </a:t>
            </a:r>
          </a:p>
        </p:txBody>
      </p:sp>
      <p:pic>
        <p:nvPicPr>
          <p:cNvPr id="3" name="Son enregistré">
            <a:hlinkClick r:id="" action="ppaction://media"/>
            <a:extLst>
              <a:ext uri="{FF2B5EF4-FFF2-40B4-BE49-F238E27FC236}">
                <a16:creationId xmlns:a16="http://schemas.microsoft.com/office/drawing/2014/main" xmlns="" id="{7B1E1EEE-1BCF-465E-AA80-E23F4C0490A7}"/>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2788729" y="5218960"/>
            <a:ext cx="487363" cy="487363"/>
          </a:xfrm>
          <a:prstGeom prst="rect">
            <a:avLst/>
          </a:prstGeom>
        </p:spPr>
      </p:pic>
      <p:pic>
        <p:nvPicPr>
          <p:cNvPr id="4" name="Son enregistré">
            <a:hlinkClick r:id="" action="ppaction://media"/>
            <a:extLst>
              <a:ext uri="{FF2B5EF4-FFF2-40B4-BE49-F238E27FC236}">
                <a16:creationId xmlns:a16="http://schemas.microsoft.com/office/drawing/2014/main" xmlns="" id="{96767FF9-EE19-451D-8DCC-9A10F205061F}"/>
              </a:ext>
            </a:extLst>
          </p:cNvPr>
          <p:cNvPicPr>
            <a:picLocks noChangeAspect="1"/>
          </p:cNvPicPr>
          <p:nvPr>
            <a:videoFile r:link="rId1"/>
            <p:extLst>
              <p:ext uri="{DAA4B4D4-6D71-4841-9C94-3DE7FCFB9230}">
                <p14:media xmlns:p14="http://schemas.microsoft.com/office/powerpoint/2010/main" xmlns="" r:embed="rId7"/>
              </p:ext>
            </p:extLst>
          </p:nvPr>
        </p:nvPicPr>
        <p:blipFill>
          <a:blip r:embed="rId6"/>
          <a:stretch>
            <a:fillRect/>
          </a:stretch>
        </p:blipFill>
        <p:spPr>
          <a:xfrm>
            <a:off x="10343626" y="5045623"/>
            <a:ext cx="904382" cy="904382"/>
          </a:xfrm>
          <a:prstGeom prst="rect">
            <a:avLst/>
          </a:prstGeom>
        </p:spPr>
      </p:pic>
    </p:spTree>
    <p:extLst>
      <p:ext uri="{BB962C8B-B14F-4D97-AF65-F5344CB8AC3E}">
        <p14:creationId xmlns:p14="http://schemas.microsoft.com/office/powerpoint/2010/main" xmlns="" val="32325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3"/>
                </p:tgtEl>
              </p:cMediaNode>
            </p:video>
            <p:video>
              <p:cMediaNode vol="80000">
                <p:cTn id="12" fill="hold" display="0">
                  <p:stCondLst>
                    <p:cond delay="indefinite"/>
                  </p:stCondLst>
                  <p:endCondLst>
                    <p:cond evt="onStopAudio"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0717C1E4-B993-45B1-94B0-522B35942D7A}"/>
              </a:ext>
            </a:extLst>
          </p:cNvPr>
          <p:cNvPicPr>
            <a:picLocks noChangeAspect="1"/>
          </p:cNvPicPr>
          <p:nvPr/>
        </p:nvPicPr>
        <p:blipFill rotWithShape="1">
          <a:blip r:embed="rId2"/>
          <a:srcRect l="20551" t="7987" r="22575" b="43755"/>
          <a:stretch/>
        </p:blipFill>
        <p:spPr>
          <a:xfrm>
            <a:off x="6578353" y="646969"/>
            <a:ext cx="4687410" cy="5564061"/>
          </a:xfrm>
          <a:prstGeom prst="rect">
            <a:avLst/>
          </a:prstGeom>
        </p:spPr>
      </p:pic>
      <p:pic>
        <p:nvPicPr>
          <p:cNvPr id="6" name="Image 5">
            <a:extLst>
              <a:ext uri="{FF2B5EF4-FFF2-40B4-BE49-F238E27FC236}">
                <a16:creationId xmlns:a16="http://schemas.microsoft.com/office/drawing/2014/main" xmlns="" id="{14D9D802-016C-4605-8FE0-2F8C845B8DAB}"/>
              </a:ext>
            </a:extLst>
          </p:cNvPr>
          <p:cNvPicPr>
            <a:picLocks noChangeAspect="1"/>
          </p:cNvPicPr>
          <p:nvPr/>
        </p:nvPicPr>
        <p:blipFill rotWithShape="1">
          <a:blip r:embed="rId2"/>
          <a:srcRect l="5107" t="55546" r="1741" b="1635"/>
          <a:stretch/>
        </p:blipFill>
        <p:spPr>
          <a:xfrm>
            <a:off x="514905" y="1491448"/>
            <a:ext cx="5812191" cy="3737499"/>
          </a:xfrm>
          <a:prstGeom prst="rect">
            <a:avLst/>
          </a:prstGeom>
        </p:spPr>
      </p:pic>
    </p:spTree>
    <p:extLst>
      <p:ext uri="{BB962C8B-B14F-4D97-AF65-F5344CB8AC3E}">
        <p14:creationId xmlns:p14="http://schemas.microsoft.com/office/powerpoint/2010/main" xmlns="" val="161789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F146820-E7ED-4B4F-9BB8-78AB99753124}"/>
              </a:ext>
            </a:extLst>
          </p:cNvPr>
          <p:cNvSpPr>
            <a:spLocks noGrp="1"/>
          </p:cNvSpPr>
          <p:nvPr>
            <p:ph type="title"/>
          </p:nvPr>
        </p:nvSpPr>
        <p:spPr/>
        <p:txBody>
          <a:bodyPr/>
          <a:lstStyle/>
          <a:p>
            <a:r>
              <a:rPr lang="fr-FR" dirty="0"/>
              <a:t>Petits jeux </a:t>
            </a:r>
          </a:p>
        </p:txBody>
      </p:sp>
      <p:sp>
        <p:nvSpPr>
          <p:cNvPr id="3" name="Espace réservé du contenu 2">
            <a:extLst>
              <a:ext uri="{FF2B5EF4-FFF2-40B4-BE49-F238E27FC236}">
                <a16:creationId xmlns:a16="http://schemas.microsoft.com/office/drawing/2014/main" xmlns="" id="{9061ED15-2090-4D73-A274-9ABA8263751E}"/>
              </a:ext>
            </a:extLst>
          </p:cNvPr>
          <p:cNvSpPr>
            <a:spLocks noGrp="1"/>
          </p:cNvSpPr>
          <p:nvPr>
            <p:ph idx="1"/>
          </p:nvPr>
        </p:nvSpPr>
        <p:spPr/>
        <p:txBody>
          <a:bodyPr/>
          <a:lstStyle/>
          <a:p>
            <a:pPr marL="0" indent="0">
              <a:buNone/>
            </a:pPr>
            <a:r>
              <a:rPr lang="fr-FR" dirty="0"/>
              <a:t>Maintenant que tu connais le nom des meubles qui se trouvent dans les pièces de la maison tu vas pouvoir imprimer et jouer avec deux petits jeux : </a:t>
            </a:r>
          </a:p>
          <a:p>
            <a:pPr>
              <a:buFontTx/>
              <a:buChar char="-"/>
            </a:pPr>
            <a:r>
              <a:rPr lang="fr-FR" dirty="0"/>
              <a:t>Le jeu de 7 familles </a:t>
            </a:r>
          </a:p>
          <a:p>
            <a:pPr>
              <a:buFontTx/>
              <a:buChar char="-"/>
            </a:pPr>
            <a:r>
              <a:rPr lang="fr-FR" dirty="0"/>
              <a:t>Le jeu de l’oie </a:t>
            </a:r>
          </a:p>
        </p:txBody>
      </p:sp>
      <p:graphicFrame>
        <p:nvGraphicFramePr>
          <p:cNvPr id="4" name="Objet 3">
            <a:extLst>
              <a:ext uri="{FF2B5EF4-FFF2-40B4-BE49-F238E27FC236}">
                <a16:creationId xmlns:a16="http://schemas.microsoft.com/office/drawing/2014/main" xmlns="" id="{BC1A5D64-1153-47F7-A2E0-67172D756BB7}"/>
              </a:ext>
            </a:extLst>
          </p:cNvPr>
          <p:cNvGraphicFramePr>
            <a:graphicFrameLocks noChangeAspect="1"/>
          </p:cNvGraphicFramePr>
          <p:nvPr>
            <p:extLst>
              <p:ext uri="{D42A27DB-BD31-4B8C-83A1-F6EECF244321}">
                <p14:modId xmlns:p14="http://schemas.microsoft.com/office/powerpoint/2010/main" xmlns="" val="3538896264"/>
              </p:ext>
            </p:extLst>
          </p:nvPr>
        </p:nvGraphicFramePr>
        <p:xfrm>
          <a:off x="381000" y="4173564"/>
          <a:ext cx="4114800" cy="438150"/>
        </p:xfrm>
        <a:graphic>
          <a:graphicData uri="http://schemas.openxmlformats.org/presentationml/2006/ole">
            <p:oleObj spid="_x0000_s4113" name="Objet d’environnement du Gestionnaire de liaisons" showAsIcon="1" r:id="rId3" imgW="4115160" imgH="437400" progId="Package">
              <p:embed/>
            </p:oleObj>
          </a:graphicData>
        </a:graphic>
      </p:graphicFrame>
      <p:graphicFrame>
        <p:nvGraphicFramePr>
          <p:cNvPr id="5" name="Objet 4">
            <a:extLst>
              <a:ext uri="{FF2B5EF4-FFF2-40B4-BE49-F238E27FC236}">
                <a16:creationId xmlns:a16="http://schemas.microsoft.com/office/drawing/2014/main" xmlns="" id="{A99F0323-20B6-4AAF-8D9C-93E060F405B5}"/>
              </a:ext>
            </a:extLst>
          </p:cNvPr>
          <p:cNvGraphicFramePr>
            <a:graphicFrameLocks noChangeAspect="1"/>
          </p:cNvGraphicFramePr>
          <p:nvPr>
            <p:extLst>
              <p:ext uri="{D42A27DB-BD31-4B8C-83A1-F6EECF244321}">
                <p14:modId xmlns:p14="http://schemas.microsoft.com/office/powerpoint/2010/main" xmlns="" val="1315701158"/>
              </p:ext>
            </p:extLst>
          </p:nvPr>
        </p:nvGraphicFramePr>
        <p:xfrm>
          <a:off x="381000" y="3646488"/>
          <a:ext cx="4114800" cy="438150"/>
        </p:xfrm>
        <a:graphic>
          <a:graphicData uri="http://schemas.openxmlformats.org/presentationml/2006/ole">
            <p:oleObj spid="_x0000_s4114" name="Objet d’environnement du Gestionnaire de liaisons" showAsIcon="1" r:id="rId4" imgW="4115160" imgH="437400" progId="Package">
              <p:embed/>
            </p:oleObj>
          </a:graphicData>
        </a:graphic>
      </p:graphicFrame>
      <p:graphicFrame>
        <p:nvGraphicFramePr>
          <p:cNvPr id="6" name="Objet 5">
            <a:extLst>
              <a:ext uri="{FF2B5EF4-FFF2-40B4-BE49-F238E27FC236}">
                <a16:creationId xmlns:a16="http://schemas.microsoft.com/office/drawing/2014/main" xmlns="" id="{BEFF86EE-6525-4358-A86E-74F32B6B4617}"/>
              </a:ext>
            </a:extLst>
          </p:cNvPr>
          <p:cNvGraphicFramePr>
            <a:graphicFrameLocks noChangeAspect="1"/>
          </p:cNvGraphicFramePr>
          <p:nvPr>
            <p:extLst>
              <p:ext uri="{D42A27DB-BD31-4B8C-83A1-F6EECF244321}">
                <p14:modId xmlns:p14="http://schemas.microsoft.com/office/powerpoint/2010/main" xmlns="" val="457643883"/>
              </p:ext>
            </p:extLst>
          </p:nvPr>
        </p:nvGraphicFramePr>
        <p:xfrm>
          <a:off x="381000" y="4667180"/>
          <a:ext cx="4114800" cy="438150"/>
        </p:xfrm>
        <a:graphic>
          <a:graphicData uri="http://schemas.openxmlformats.org/presentationml/2006/ole">
            <p:oleObj spid="_x0000_s4115" name="Objet d’environnement du Gestionnaire de liaisons" showAsIcon="1" r:id="rId5" imgW="4115160" imgH="437400" progId="Package">
              <p:embed/>
            </p:oleObj>
          </a:graphicData>
        </a:graphic>
      </p:graphicFrame>
      <p:graphicFrame>
        <p:nvGraphicFramePr>
          <p:cNvPr id="7" name="Objet 6">
            <a:extLst>
              <a:ext uri="{FF2B5EF4-FFF2-40B4-BE49-F238E27FC236}">
                <a16:creationId xmlns:a16="http://schemas.microsoft.com/office/drawing/2014/main" xmlns="" id="{A7C077B6-D722-412D-A049-195669CC8820}"/>
              </a:ext>
            </a:extLst>
          </p:cNvPr>
          <p:cNvGraphicFramePr>
            <a:graphicFrameLocks noChangeAspect="1"/>
          </p:cNvGraphicFramePr>
          <p:nvPr>
            <p:extLst>
              <p:ext uri="{D42A27DB-BD31-4B8C-83A1-F6EECF244321}">
                <p14:modId xmlns:p14="http://schemas.microsoft.com/office/powerpoint/2010/main" xmlns="" val="97184506"/>
              </p:ext>
            </p:extLst>
          </p:nvPr>
        </p:nvGraphicFramePr>
        <p:xfrm>
          <a:off x="381000" y="5205377"/>
          <a:ext cx="4114800" cy="438150"/>
        </p:xfrm>
        <a:graphic>
          <a:graphicData uri="http://schemas.openxmlformats.org/presentationml/2006/ole">
            <p:oleObj spid="_x0000_s4116" name="Objet d’environnement du Gestionnaire de liaisons" showAsIcon="1" r:id="rId6" imgW="4115160" imgH="437400" progId="Package">
              <p:embed/>
            </p:oleObj>
          </a:graphicData>
        </a:graphic>
      </p:graphicFrame>
      <p:graphicFrame>
        <p:nvGraphicFramePr>
          <p:cNvPr id="8" name="Objet 7">
            <a:extLst>
              <a:ext uri="{FF2B5EF4-FFF2-40B4-BE49-F238E27FC236}">
                <a16:creationId xmlns:a16="http://schemas.microsoft.com/office/drawing/2014/main" xmlns="" id="{7EA16AFC-DC46-40DC-A269-CCCFA6AF0DD9}"/>
              </a:ext>
            </a:extLst>
          </p:cNvPr>
          <p:cNvGraphicFramePr>
            <a:graphicFrameLocks noChangeAspect="1"/>
          </p:cNvGraphicFramePr>
          <p:nvPr>
            <p:extLst>
              <p:ext uri="{D42A27DB-BD31-4B8C-83A1-F6EECF244321}">
                <p14:modId xmlns:p14="http://schemas.microsoft.com/office/powerpoint/2010/main" xmlns="" val="3061012810"/>
              </p:ext>
            </p:extLst>
          </p:nvPr>
        </p:nvGraphicFramePr>
        <p:xfrm>
          <a:off x="7081836" y="4392639"/>
          <a:ext cx="728663" cy="438150"/>
        </p:xfrm>
        <a:graphic>
          <a:graphicData uri="http://schemas.openxmlformats.org/presentationml/2006/ole">
            <p:oleObj spid="_x0000_s4117" name="Objet d’environnement du Gestionnaire de liaisons" showAsIcon="1" r:id="rId7" imgW="729000" imgH="437400" progId="Package">
              <p:embed/>
            </p:oleObj>
          </a:graphicData>
        </a:graphic>
      </p:graphicFrame>
    </p:spTree>
    <p:extLst>
      <p:ext uri="{BB962C8B-B14F-4D97-AF65-F5344CB8AC3E}">
        <p14:creationId xmlns:p14="http://schemas.microsoft.com/office/powerpoint/2010/main" xmlns="" val="1070421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24A5FE-4D0E-4E26-96B6-8FA92DD2E418}"/>
              </a:ext>
            </a:extLst>
          </p:cNvPr>
          <p:cNvSpPr>
            <a:spLocks noGrp="1"/>
          </p:cNvSpPr>
          <p:nvPr>
            <p:ph type="title"/>
          </p:nvPr>
        </p:nvSpPr>
        <p:spPr/>
        <p:txBody>
          <a:bodyPr/>
          <a:lstStyle/>
          <a:p>
            <a:r>
              <a:rPr lang="fr-FR" dirty="0"/>
              <a:t>Petits dessins </a:t>
            </a:r>
          </a:p>
        </p:txBody>
      </p:sp>
      <p:sp>
        <p:nvSpPr>
          <p:cNvPr id="3" name="Espace réservé du contenu 2">
            <a:extLst>
              <a:ext uri="{FF2B5EF4-FFF2-40B4-BE49-F238E27FC236}">
                <a16:creationId xmlns:a16="http://schemas.microsoft.com/office/drawing/2014/main" xmlns="" id="{BB0E1A28-743D-48CF-BD2A-01F09B75C8D6}"/>
              </a:ext>
            </a:extLst>
          </p:cNvPr>
          <p:cNvSpPr>
            <a:spLocks noGrp="1"/>
          </p:cNvSpPr>
          <p:nvPr>
            <p:ph idx="1"/>
          </p:nvPr>
        </p:nvSpPr>
        <p:spPr>
          <a:xfrm>
            <a:off x="1066800" y="2103120"/>
            <a:ext cx="6656773" cy="3931920"/>
          </a:xfrm>
        </p:spPr>
        <p:txBody>
          <a:bodyPr/>
          <a:lstStyle/>
          <a:p>
            <a:pPr marL="0" indent="0">
              <a:buNone/>
            </a:pPr>
            <a:r>
              <a:rPr lang="fr-FR" dirty="0"/>
              <a:t>À toi de jouer : grâce à cette maison vide je te laisse compléter la feuille en choisissant une pièce. Dans cette pièce tu vas pouvoir coller ou dessiner des meubles afin de compléter la pièce. C’est à toi de choisir la pièce que tu veux compléter. Note le nom de la pièce sur le toit. </a:t>
            </a:r>
          </a:p>
        </p:txBody>
      </p:sp>
      <p:pic>
        <p:nvPicPr>
          <p:cNvPr id="5" name="Image 4">
            <a:extLst>
              <a:ext uri="{FF2B5EF4-FFF2-40B4-BE49-F238E27FC236}">
                <a16:creationId xmlns:a16="http://schemas.microsoft.com/office/drawing/2014/main" xmlns="" id="{D4628743-76D1-4517-857C-64B310473581}"/>
              </a:ext>
            </a:extLst>
          </p:cNvPr>
          <p:cNvPicPr>
            <a:picLocks noChangeAspect="1"/>
          </p:cNvPicPr>
          <p:nvPr/>
        </p:nvPicPr>
        <p:blipFill>
          <a:blip r:embed="rId3"/>
          <a:stretch>
            <a:fillRect/>
          </a:stretch>
        </p:blipFill>
        <p:spPr>
          <a:xfrm>
            <a:off x="7865616" y="692108"/>
            <a:ext cx="3808519" cy="5473783"/>
          </a:xfrm>
          <a:prstGeom prst="rect">
            <a:avLst/>
          </a:prstGeom>
        </p:spPr>
      </p:pic>
      <p:pic>
        <p:nvPicPr>
          <p:cNvPr id="4" name="Son enregistré">
            <a:hlinkClick r:id="" action="ppaction://media"/>
            <a:extLst>
              <a:ext uri="{FF2B5EF4-FFF2-40B4-BE49-F238E27FC236}">
                <a16:creationId xmlns:a16="http://schemas.microsoft.com/office/drawing/2014/main" xmlns="" id="{59869DC6-4F6F-4620-BF42-EF64CC7A03F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5608637" y="3581717"/>
            <a:ext cx="487363" cy="487363"/>
          </a:xfrm>
          <a:prstGeom prst="rect">
            <a:avLst/>
          </a:prstGeom>
        </p:spPr>
      </p:pic>
    </p:spTree>
    <p:extLst>
      <p:ext uri="{BB962C8B-B14F-4D97-AF65-F5344CB8AC3E}">
        <p14:creationId xmlns:p14="http://schemas.microsoft.com/office/powerpoint/2010/main" xmlns="" val="16329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5A3D81B-E89A-43A1-BF4E-9D239BC0534D}"/>
              </a:ext>
            </a:extLst>
          </p:cNvPr>
          <p:cNvSpPr>
            <a:spLocks noGrp="1"/>
          </p:cNvSpPr>
          <p:nvPr>
            <p:ph type="title"/>
          </p:nvPr>
        </p:nvSpPr>
        <p:spPr/>
        <p:txBody>
          <a:bodyPr/>
          <a:lstStyle/>
          <a:p>
            <a:r>
              <a:rPr lang="fr-FR" dirty="0"/>
              <a:t>Les différentes pièces de la maison </a:t>
            </a:r>
          </a:p>
        </p:txBody>
      </p:sp>
      <p:sp>
        <p:nvSpPr>
          <p:cNvPr id="3" name="Espace réservé du texte 2">
            <a:extLst>
              <a:ext uri="{FF2B5EF4-FFF2-40B4-BE49-F238E27FC236}">
                <a16:creationId xmlns:a16="http://schemas.microsoft.com/office/drawing/2014/main" xmlns="" id="{47CC0A59-A2CD-4C7D-B056-BF8C4C0BFDB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xmlns="" val="161058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61DD87-D93B-4151-B321-2BDDDF03113F}"/>
              </a:ext>
            </a:extLst>
          </p:cNvPr>
          <p:cNvSpPr>
            <a:spLocks noGrp="1"/>
          </p:cNvSpPr>
          <p:nvPr>
            <p:ph type="title"/>
          </p:nvPr>
        </p:nvSpPr>
        <p:spPr/>
        <p:txBody>
          <a:bodyPr/>
          <a:lstStyle/>
          <a:p>
            <a:r>
              <a:rPr lang="fr-FR" dirty="0"/>
              <a:t>A vous de jouer</a:t>
            </a:r>
          </a:p>
        </p:txBody>
      </p:sp>
      <p:sp>
        <p:nvSpPr>
          <p:cNvPr id="3" name="Espace réservé du contenu 2">
            <a:extLst>
              <a:ext uri="{FF2B5EF4-FFF2-40B4-BE49-F238E27FC236}">
                <a16:creationId xmlns:a16="http://schemas.microsoft.com/office/drawing/2014/main" xmlns="" id="{41BCE1FF-3762-419D-8203-BB7F0673DA66}"/>
              </a:ext>
            </a:extLst>
          </p:cNvPr>
          <p:cNvSpPr>
            <a:spLocks noGrp="1"/>
          </p:cNvSpPr>
          <p:nvPr>
            <p:ph idx="1"/>
          </p:nvPr>
        </p:nvSpPr>
        <p:spPr/>
        <p:txBody>
          <a:bodyPr>
            <a:normAutofit/>
          </a:bodyPr>
          <a:lstStyle/>
          <a:p>
            <a:pPr marL="0" indent="0" algn="ctr">
              <a:buNone/>
            </a:pPr>
            <a:r>
              <a:rPr lang="fr-FR" sz="3200" dirty="0"/>
              <a:t>Sur une feuille de brouillon ou avec un adulte essaie de lister toutes les pièces de la maison que tu connais.</a:t>
            </a:r>
          </a:p>
          <a:p>
            <a:pPr marL="0" indent="0" algn="ctr">
              <a:buNone/>
            </a:pPr>
            <a:r>
              <a:rPr lang="fr-FR" sz="3200" dirty="0"/>
              <a:t>Essaie de te souvenir de ce que l’on fait dans chaque pièce.</a:t>
            </a:r>
          </a:p>
          <a:p>
            <a:pPr marL="0" indent="0" algn="ctr">
              <a:buNone/>
            </a:pPr>
            <a:r>
              <a:rPr lang="fr-FR" sz="3200" dirty="0">
                <a:solidFill>
                  <a:srgbClr val="00B0F0"/>
                </a:solidFill>
              </a:rPr>
              <a:t>Attention cet exercice est à faire plusieurs fois, pour que tu puisses bien te souvenir de chaque pièce de la maison.  </a:t>
            </a:r>
          </a:p>
        </p:txBody>
      </p:sp>
      <p:pic>
        <p:nvPicPr>
          <p:cNvPr id="4" name="Son enregistré">
            <a:hlinkClick r:id="" action="ppaction://media"/>
            <a:extLst>
              <a:ext uri="{FF2B5EF4-FFF2-40B4-BE49-F238E27FC236}">
                <a16:creationId xmlns:a16="http://schemas.microsoft.com/office/drawing/2014/main" xmlns="" id="{143DFA0D-F386-4331-9882-E339712699A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661264" y="5137612"/>
            <a:ext cx="487363" cy="487363"/>
          </a:xfrm>
          <a:prstGeom prst="rect">
            <a:avLst/>
          </a:prstGeom>
        </p:spPr>
      </p:pic>
    </p:spTree>
    <p:extLst>
      <p:ext uri="{BB962C8B-B14F-4D97-AF65-F5344CB8AC3E}">
        <p14:creationId xmlns:p14="http://schemas.microsoft.com/office/powerpoint/2010/main" xmlns="" val="8003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61DD87-D93B-4151-B321-2BDDDF03113F}"/>
              </a:ext>
            </a:extLst>
          </p:cNvPr>
          <p:cNvSpPr>
            <a:spLocks noGrp="1"/>
          </p:cNvSpPr>
          <p:nvPr>
            <p:ph type="title"/>
          </p:nvPr>
        </p:nvSpPr>
        <p:spPr/>
        <p:txBody>
          <a:bodyPr/>
          <a:lstStyle/>
          <a:p>
            <a:r>
              <a:rPr lang="fr-FR" dirty="0"/>
              <a:t>A vous de jouer</a:t>
            </a:r>
          </a:p>
        </p:txBody>
      </p:sp>
      <p:sp>
        <p:nvSpPr>
          <p:cNvPr id="3" name="Espace réservé du contenu 2">
            <a:extLst>
              <a:ext uri="{FF2B5EF4-FFF2-40B4-BE49-F238E27FC236}">
                <a16:creationId xmlns:a16="http://schemas.microsoft.com/office/drawing/2014/main" xmlns="" id="{41BCE1FF-3762-419D-8203-BB7F0673DA66}"/>
              </a:ext>
            </a:extLst>
          </p:cNvPr>
          <p:cNvSpPr>
            <a:spLocks noGrp="1"/>
          </p:cNvSpPr>
          <p:nvPr>
            <p:ph idx="1"/>
          </p:nvPr>
        </p:nvSpPr>
        <p:spPr>
          <a:xfrm>
            <a:off x="346229" y="2103120"/>
            <a:ext cx="11310151" cy="3931920"/>
          </a:xfrm>
        </p:spPr>
        <p:txBody>
          <a:bodyPr numCol="2">
            <a:normAutofit/>
          </a:bodyPr>
          <a:lstStyle/>
          <a:p>
            <a:pPr>
              <a:buFontTx/>
              <a:buChar char="-"/>
            </a:pPr>
            <a:r>
              <a:rPr lang="fr-FR" sz="2000" dirty="0"/>
              <a:t>l’entrée </a:t>
            </a:r>
          </a:p>
          <a:p>
            <a:pPr>
              <a:buFontTx/>
              <a:buChar char="-"/>
            </a:pPr>
            <a:r>
              <a:rPr lang="fr-FR" sz="2000" dirty="0"/>
              <a:t>Le vestibule </a:t>
            </a:r>
          </a:p>
          <a:p>
            <a:pPr>
              <a:buFontTx/>
              <a:buChar char="-"/>
            </a:pPr>
            <a:r>
              <a:rPr lang="fr-FR" sz="2000" dirty="0"/>
              <a:t>Le bureau </a:t>
            </a:r>
          </a:p>
          <a:p>
            <a:pPr>
              <a:buFontTx/>
              <a:buChar char="-"/>
            </a:pPr>
            <a:r>
              <a:rPr lang="fr-FR" sz="2000" dirty="0"/>
              <a:t>Le salon </a:t>
            </a:r>
          </a:p>
          <a:p>
            <a:pPr>
              <a:buFontTx/>
              <a:buChar char="-"/>
            </a:pPr>
            <a:r>
              <a:rPr lang="fr-FR" sz="2000" dirty="0"/>
              <a:t>La salle à manger </a:t>
            </a:r>
          </a:p>
          <a:p>
            <a:pPr>
              <a:buFontTx/>
              <a:buChar char="-"/>
            </a:pPr>
            <a:r>
              <a:rPr lang="fr-FR" sz="2000" dirty="0"/>
              <a:t>La cuisine </a:t>
            </a:r>
          </a:p>
          <a:p>
            <a:pPr>
              <a:buFontTx/>
              <a:buChar char="-"/>
            </a:pPr>
            <a:r>
              <a:rPr lang="fr-FR" sz="2000" dirty="0"/>
              <a:t>Les toilettes </a:t>
            </a:r>
          </a:p>
          <a:p>
            <a:pPr>
              <a:buFontTx/>
              <a:buChar char="-"/>
            </a:pPr>
            <a:r>
              <a:rPr lang="fr-FR" sz="2000" dirty="0"/>
              <a:t>La chambre </a:t>
            </a:r>
          </a:p>
          <a:p>
            <a:pPr>
              <a:buFontTx/>
              <a:buChar char="-"/>
            </a:pPr>
            <a:r>
              <a:rPr lang="fr-FR" sz="2000" dirty="0"/>
              <a:t>Le cabinet de toilette </a:t>
            </a:r>
          </a:p>
          <a:p>
            <a:pPr>
              <a:buFontTx/>
              <a:buChar char="-"/>
            </a:pPr>
            <a:r>
              <a:rPr lang="fr-FR" sz="2000" dirty="0"/>
              <a:t>La salle d’eau </a:t>
            </a:r>
          </a:p>
          <a:p>
            <a:pPr>
              <a:buFontTx/>
              <a:buChar char="-"/>
            </a:pPr>
            <a:r>
              <a:rPr lang="fr-FR" sz="2000" dirty="0"/>
              <a:t>La salle de bain </a:t>
            </a:r>
          </a:p>
          <a:p>
            <a:pPr>
              <a:buFontTx/>
              <a:buChar char="-"/>
            </a:pPr>
            <a:r>
              <a:rPr lang="fr-FR" sz="2000" dirty="0"/>
              <a:t>Le dressing </a:t>
            </a:r>
          </a:p>
          <a:p>
            <a:pPr>
              <a:buFontTx/>
              <a:buChar char="-"/>
            </a:pPr>
            <a:r>
              <a:rPr lang="fr-FR" sz="2000" dirty="0"/>
              <a:t>Le grenier </a:t>
            </a:r>
          </a:p>
          <a:p>
            <a:pPr>
              <a:buFontTx/>
              <a:buChar char="-"/>
            </a:pPr>
            <a:r>
              <a:rPr lang="fr-FR" sz="2000" dirty="0"/>
              <a:t>La cave </a:t>
            </a:r>
          </a:p>
          <a:p>
            <a:pPr>
              <a:buFontTx/>
              <a:buChar char="-"/>
            </a:pPr>
            <a:r>
              <a:rPr lang="fr-FR" sz="2000" dirty="0"/>
              <a:t>Le garage </a:t>
            </a:r>
          </a:p>
          <a:p>
            <a:pPr>
              <a:buFontTx/>
              <a:buChar char="-"/>
            </a:pPr>
            <a:r>
              <a:rPr lang="fr-FR" sz="2000" dirty="0"/>
              <a:t>La buanderie</a:t>
            </a:r>
          </a:p>
          <a:p>
            <a:pPr>
              <a:buFontTx/>
              <a:buChar char="-"/>
            </a:pPr>
            <a:r>
              <a:rPr lang="fr-FR" sz="2000" dirty="0"/>
              <a:t>La chaufferie   </a:t>
            </a:r>
          </a:p>
        </p:txBody>
      </p:sp>
      <p:pic>
        <p:nvPicPr>
          <p:cNvPr id="4" name="Son enregistré">
            <a:hlinkClick r:id="" action="ppaction://media"/>
            <a:extLst>
              <a:ext uri="{FF2B5EF4-FFF2-40B4-BE49-F238E27FC236}">
                <a16:creationId xmlns:a16="http://schemas.microsoft.com/office/drawing/2014/main" xmlns="" id="{97BC2AF9-8870-4CFD-83B9-5E38FA4352E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233917" y="1328394"/>
            <a:ext cx="1747761" cy="1747761"/>
          </a:xfrm>
          <a:prstGeom prst="rect">
            <a:avLst/>
          </a:prstGeom>
        </p:spPr>
      </p:pic>
    </p:spTree>
    <p:extLst>
      <p:ext uri="{BB962C8B-B14F-4D97-AF65-F5344CB8AC3E}">
        <p14:creationId xmlns:p14="http://schemas.microsoft.com/office/powerpoint/2010/main" xmlns="" val="8132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ABA8B8C-1638-4196-8D23-F1D02ADF31EE}"/>
              </a:ext>
            </a:extLst>
          </p:cNvPr>
          <p:cNvSpPr>
            <a:spLocks noGrp="1"/>
          </p:cNvSpPr>
          <p:nvPr>
            <p:ph type="title"/>
          </p:nvPr>
        </p:nvSpPr>
        <p:spPr/>
        <p:txBody>
          <a:bodyPr/>
          <a:lstStyle/>
          <a:p>
            <a:r>
              <a:rPr lang="fr-FR" dirty="0"/>
              <a:t>L’entrée </a:t>
            </a:r>
          </a:p>
        </p:txBody>
      </p:sp>
      <p:pic>
        <p:nvPicPr>
          <p:cNvPr id="5" name="Espace réservé du contenu 4">
            <a:extLst>
              <a:ext uri="{FF2B5EF4-FFF2-40B4-BE49-F238E27FC236}">
                <a16:creationId xmlns:a16="http://schemas.microsoft.com/office/drawing/2014/main" xmlns="" id="{CD94A190-98E0-42EC-8B00-6128FE71A532}"/>
              </a:ext>
            </a:extLst>
          </p:cNvPr>
          <p:cNvPicPr>
            <a:picLocks noGrp="1" noChangeAspect="1"/>
          </p:cNvPicPr>
          <p:nvPr>
            <p:ph idx="1"/>
          </p:nvPr>
        </p:nvPicPr>
        <p:blipFill>
          <a:blip r:embed="rId3"/>
          <a:stretch>
            <a:fillRect/>
          </a:stretch>
        </p:blipFill>
        <p:spPr>
          <a:xfrm>
            <a:off x="976158" y="1908129"/>
            <a:ext cx="2622641" cy="3932237"/>
          </a:xfrm>
        </p:spPr>
      </p:pic>
      <p:sp>
        <p:nvSpPr>
          <p:cNvPr id="6" name="Rectangle 5">
            <a:extLst>
              <a:ext uri="{FF2B5EF4-FFF2-40B4-BE49-F238E27FC236}">
                <a16:creationId xmlns:a16="http://schemas.microsoft.com/office/drawing/2014/main" xmlns="" id="{F390661E-CF5D-41B8-892C-8009893BBAB6}"/>
              </a:ext>
            </a:extLst>
          </p:cNvPr>
          <p:cNvSpPr/>
          <p:nvPr/>
        </p:nvSpPr>
        <p:spPr>
          <a:xfrm>
            <a:off x="3965455" y="1908128"/>
            <a:ext cx="5480385" cy="369332"/>
          </a:xfrm>
          <a:prstGeom prst="rect">
            <a:avLst/>
          </a:prstGeom>
        </p:spPr>
        <p:txBody>
          <a:bodyPr wrap="square">
            <a:spAutoFit/>
          </a:bodyPr>
          <a:lstStyle/>
          <a:p>
            <a:pPr>
              <a:buFontTx/>
              <a:buChar char="-"/>
            </a:pPr>
            <a:r>
              <a:rPr lang="fr-FR" dirty="0">
                <a:solidFill>
                  <a:srgbClr val="00B050"/>
                </a:solidFill>
              </a:rPr>
              <a:t>pièce par laquelle on entre dans la maison </a:t>
            </a:r>
          </a:p>
        </p:txBody>
      </p:sp>
      <p:pic>
        <p:nvPicPr>
          <p:cNvPr id="7" name="l'entrée ">
            <a:hlinkClick r:id="" action="ppaction://media"/>
            <a:extLst>
              <a:ext uri="{FF2B5EF4-FFF2-40B4-BE49-F238E27FC236}">
                <a16:creationId xmlns:a16="http://schemas.microsoft.com/office/drawing/2014/main" xmlns="" id="{07CF31CC-F1DB-4D9A-B129-3D483DC149D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514826" y="1902146"/>
            <a:ext cx="487363" cy="487363"/>
          </a:xfrm>
          <a:prstGeom prst="rect">
            <a:avLst/>
          </a:prstGeom>
        </p:spPr>
      </p:pic>
    </p:spTree>
    <p:extLst>
      <p:ext uri="{BB962C8B-B14F-4D97-AF65-F5344CB8AC3E}">
        <p14:creationId xmlns:p14="http://schemas.microsoft.com/office/powerpoint/2010/main" xmlns="" val="1673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ABA8B8C-1638-4196-8D23-F1D02ADF31EE}"/>
              </a:ext>
            </a:extLst>
          </p:cNvPr>
          <p:cNvSpPr>
            <a:spLocks noGrp="1"/>
          </p:cNvSpPr>
          <p:nvPr>
            <p:ph type="title"/>
          </p:nvPr>
        </p:nvSpPr>
        <p:spPr/>
        <p:txBody>
          <a:bodyPr/>
          <a:lstStyle/>
          <a:p>
            <a:r>
              <a:rPr lang="fr-FR" dirty="0"/>
              <a:t>Le vestibule </a:t>
            </a:r>
          </a:p>
        </p:txBody>
      </p:sp>
      <p:sp>
        <p:nvSpPr>
          <p:cNvPr id="6" name="Rectangle 5">
            <a:extLst>
              <a:ext uri="{FF2B5EF4-FFF2-40B4-BE49-F238E27FC236}">
                <a16:creationId xmlns:a16="http://schemas.microsoft.com/office/drawing/2014/main" xmlns="" id="{F390661E-CF5D-41B8-892C-8009893BBAB6}"/>
              </a:ext>
            </a:extLst>
          </p:cNvPr>
          <p:cNvSpPr/>
          <p:nvPr/>
        </p:nvSpPr>
        <p:spPr>
          <a:xfrm>
            <a:off x="5992429" y="2076804"/>
            <a:ext cx="5480385" cy="369332"/>
          </a:xfrm>
          <a:prstGeom prst="rect">
            <a:avLst/>
          </a:prstGeom>
        </p:spPr>
        <p:txBody>
          <a:bodyPr wrap="square">
            <a:spAutoFit/>
          </a:bodyPr>
          <a:lstStyle/>
          <a:p>
            <a:r>
              <a:rPr lang="fr-FR" dirty="0">
                <a:solidFill>
                  <a:srgbClr val="00B050"/>
                </a:solidFill>
              </a:rPr>
              <a:t>Long couloir qui amène à plusieurs pièces de la maison </a:t>
            </a:r>
          </a:p>
        </p:txBody>
      </p:sp>
      <p:pic>
        <p:nvPicPr>
          <p:cNvPr id="9" name="Espace réservé du contenu 8">
            <a:extLst>
              <a:ext uri="{FF2B5EF4-FFF2-40B4-BE49-F238E27FC236}">
                <a16:creationId xmlns:a16="http://schemas.microsoft.com/office/drawing/2014/main" xmlns="" id="{28173A64-01B0-4B7A-B41C-AAFACA6BE0EE}"/>
              </a:ext>
            </a:extLst>
          </p:cNvPr>
          <p:cNvPicPr>
            <a:picLocks noGrp="1" noChangeAspect="1"/>
          </p:cNvPicPr>
          <p:nvPr>
            <p:ph idx="1"/>
          </p:nvPr>
        </p:nvPicPr>
        <p:blipFill>
          <a:blip r:embed="rId3"/>
          <a:stretch>
            <a:fillRect/>
          </a:stretch>
        </p:blipFill>
        <p:spPr>
          <a:xfrm>
            <a:off x="825624" y="1926523"/>
            <a:ext cx="4876800" cy="3238500"/>
          </a:xfrm>
        </p:spPr>
      </p:pic>
      <p:pic>
        <p:nvPicPr>
          <p:cNvPr id="10" name="Son enregistré">
            <a:hlinkClick r:id="" action="ppaction://media"/>
            <a:extLst>
              <a:ext uri="{FF2B5EF4-FFF2-40B4-BE49-F238E27FC236}">
                <a16:creationId xmlns:a16="http://schemas.microsoft.com/office/drawing/2014/main" xmlns="" id="{9260848B-A895-4260-94A8-8DB05D2B315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724196" y="2580843"/>
            <a:ext cx="487363" cy="487363"/>
          </a:xfrm>
          <a:prstGeom prst="rect">
            <a:avLst/>
          </a:prstGeom>
        </p:spPr>
      </p:pic>
    </p:spTree>
    <p:extLst>
      <p:ext uri="{BB962C8B-B14F-4D97-AF65-F5344CB8AC3E}">
        <p14:creationId xmlns:p14="http://schemas.microsoft.com/office/powerpoint/2010/main" xmlns="" val="5623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Le bureau et le salon </a:t>
            </a:r>
          </a:p>
        </p:txBody>
      </p:sp>
      <p:pic>
        <p:nvPicPr>
          <p:cNvPr id="5" name="Espace réservé du contenu 4">
            <a:extLst>
              <a:ext uri="{FF2B5EF4-FFF2-40B4-BE49-F238E27FC236}">
                <a16:creationId xmlns:a16="http://schemas.microsoft.com/office/drawing/2014/main" xmlns="" id="{308C30BF-3CFE-482D-8BA2-9C889B56F8CF}"/>
              </a:ext>
            </a:extLst>
          </p:cNvPr>
          <p:cNvPicPr>
            <a:picLocks noGrp="1" noChangeAspect="1"/>
          </p:cNvPicPr>
          <p:nvPr>
            <p:ph idx="1"/>
          </p:nvPr>
        </p:nvPicPr>
        <p:blipFill>
          <a:blip r:embed="rId3"/>
          <a:stretch>
            <a:fillRect/>
          </a:stretch>
        </p:blipFill>
        <p:spPr>
          <a:xfrm>
            <a:off x="694116" y="1823507"/>
            <a:ext cx="4567447" cy="2752648"/>
          </a:xfrm>
        </p:spPr>
      </p:pic>
      <p:sp>
        <p:nvSpPr>
          <p:cNvPr id="6" name="Rectangle 5">
            <a:extLst>
              <a:ext uri="{FF2B5EF4-FFF2-40B4-BE49-F238E27FC236}">
                <a16:creationId xmlns:a16="http://schemas.microsoft.com/office/drawing/2014/main" xmlns="" id="{AA23B7F1-D8BD-481E-B935-36EA88318C5E}"/>
              </a:ext>
            </a:extLst>
          </p:cNvPr>
          <p:cNvSpPr/>
          <p:nvPr/>
        </p:nvSpPr>
        <p:spPr>
          <a:xfrm>
            <a:off x="694116" y="4789049"/>
            <a:ext cx="1990225" cy="369332"/>
          </a:xfrm>
          <a:prstGeom prst="rect">
            <a:avLst/>
          </a:prstGeom>
        </p:spPr>
        <p:txBody>
          <a:bodyPr wrap="none">
            <a:spAutoFit/>
          </a:bodyPr>
          <a:lstStyle/>
          <a:p>
            <a:r>
              <a:rPr lang="fr-FR" dirty="0">
                <a:solidFill>
                  <a:srgbClr val="00B050"/>
                </a:solidFill>
              </a:rPr>
              <a:t>lieu où l’on travaille </a:t>
            </a:r>
            <a:endParaRPr lang="fr-FR" dirty="0"/>
          </a:p>
        </p:txBody>
      </p:sp>
      <p:pic>
        <p:nvPicPr>
          <p:cNvPr id="7" name="Son enregistré">
            <a:hlinkClick r:id="" action="ppaction://media"/>
            <a:extLst>
              <a:ext uri="{FF2B5EF4-FFF2-40B4-BE49-F238E27FC236}">
                <a16:creationId xmlns:a16="http://schemas.microsoft.com/office/drawing/2014/main" xmlns="" id="{44069208-B55D-40FE-919A-81654A90AB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279525" y="5371275"/>
            <a:ext cx="487363" cy="487363"/>
          </a:xfrm>
          <a:prstGeom prst="rect">
            <a:avLst/>
          </a:prstGeom>
        </p:spPr>
      </p:pic>
      <p:pic>
        <p:nvPicPr>
          <p:cNvPr id="9" name="Image 8">
            <a:extLst>
              <a:ext uri="{FF2B5EF4-FFF2-40B4-BE49-F238E27FC236}">
                <a16:creationId xmlns:a16="http://schemas.microsoft.com/office/drawing/2014/main" xmlns="" id="{9DB4D648-957B-4303-ACB1-B7FEAC5D1C9C}"/>
              </a:ext>
            </a:extLst>
          </p:cNvPr>
          <p:cNvPicPr>
            <a:picLocks noChangeAspect="1"/>
          </p:cNvPicPr>
          <p:nvPr/>
        </p:nvPicPr>
        <p:blipFill>
          <a:blip r:embed="rId6"/>
          <a:stretch>
            <a:fillRect/>
          </a:stretch>
        </p:blipFill>
        <p:spPr>
          <a:xfrm>
            <a:off x="6180106" y="1680117"/>
            <a:ext cx="4567447" cy="3039428"/>
          </a:xfrm>
          <a:prstGeom prst="rect">
            <a:avLst/>
          </a:prstGeom>
        </p:spPr>
      </p:pic>
      <p:sp>
        <p:nvSpPr>
          <p:cNvPr id="10" name="Rectangle 9">
            <a:extLst>
              <a:ext uri="{FF2B5EF4-FFF2-40B4-BE49-F238E27FC236}">
                <a16:creationId xmlns:a16="http://schemas.microsoft.com/office/drawing/2014/main" xmlns="" id="{917D563A-1679-4D89-BD8C-0F8F0874B4D3}"/>
              </a:ext>
            </a:extLst>
          </p:cNvPr>
          <p:cNvSpPr/>
          <p:nvPr/>
        </p:nvSpPr>
        <p:spPr>
          <a:xfrm>
            <a:off x="6180106" y="4843806"/>
            <a:ext cx="5032391" cy="646331"/>
          </a:xfrm>
          <a:prstGeom prst="rect">
            <a:avLst/>
          </a:prstGeom>
        </p:spPr>
        <p:txBody>
          <a:bodyPr wrap="square">
            <a:spAutoFit/>
          </a:bodyPr>
          <a:lstStyle/>
          <a:p>
            <a:r>
              <a:rPr lang="fr-FR" dirty="0">
                <a:solidFill>
                  <a:srgbClr val="00B050"/>
                </a:solidFill>
              </a:rPr>
              <a:t>Pièce où l’on prend le temps pour se reposer, lire, regarder la télévision  ou autre </a:t>
            </a:r>
            <a:endParaRPr lang="fr-FR" dirty="0"/>
          </a:p>
        </p:txBody>
      </p:sp>
      <p:pic>
        <p:nvPicPr>
          <p:cNvPr id="11" name="Son enregistré">
            <a:hlinkClick r:id="" action="ppaction://media"/>
            <a:extLst>
              <a:ext uri="{FF2B5EF4-FFF2-40B4-BE49-F238E27FC236}">
                <a16:creationId xmlns:a16="http://schemas.microsoft.com/office/drawing/2014/main" xmlns="" id="{6646DAAD-8304-4D86-9087-DECDD55C9AC2}"/>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9313816" y="5370716"/>
            <a:ext cx="487363" cy="487363"/>
          </a:xfrm>
          <a:prstGeom prst="rect">
            <a:avLst/>
          </a:prstGeom>
        </p:spPr>
      </p:pic>
    </p:spTree>
    <p:extLst>
      <p:ext uri="{BB962C8B-B14F-4D97-AF65-F5344CB8AC3E}">
        <p14:creationId xmlns:p14="http://schemas.microsoft.com/office/powerpoint/2010/main" xmlns="" val="28640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7"/>
                </p:tgtEl>
              </p:cMediaNode>
            </p:video>
            <p:video>
              <p:cMediaNode vol="80000">
                <p:cTn id="12" fill="hold" display="0">
                  <p:stCondLst>
                    <p:cond delay="indefinite"/>
                  </p:stCondLst>
                  <p:endCondLst>
                    <p:cond evt="onStopAudio" delay="0">
                      <p:tgtEl>
                        <p:sldTgt/>
                      </p:tgtEl>
                    </p:cond>
                  </p:end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30D53E4-B914-426E-8CDC-68F6D2764AAC}"/>
              </a:ext>
            </a:extLst>
          </p:cNvPr>
          <p:cNvSpPr>
            <a:spLocks noGrp="1"/>
          </p:cNvSpPr>
          <p:nvPr>
            <p:ph type="title"/>
          </p:nvPr>
        </p:nvSpPr>
        <p:spPr/>
        <p:txBody>
          <a:bodyPr/>
          <a:lstStyle/>
          <a:p>
            <a:r>
              <a:rPr lang="fr-FR" dirty="0"/>
              <a:t>La cuisine et la salle à manger </a:t>
            </a:r>
          </a:p>
        </p:txBody>
      </p:sp>
      <p:sp>
        <p:nvSpPr>
          <p:cNvPr id="6" name="Rectangle 5">
            <a:extLst>
              <a:ext uri="{FF2B5EF4-FFF2-40B4-BE49-F238E27FC236}">
                <a16:creationId xmlns:a16="http://schemas.microsoft.com/office/drawing/2014/main" xmlns="" id="{AA23B7F1-D8BD-481E-B935-36EA88318C5E}"/>
              </a:ext>
            </a:extLst>
          </p:cNvPr>
          <p:cNvSpPr/>
          <p:nvPr/>
        </p:nvSpPr>
        <p:spPr>
          <a:xfrm>
            <a:off x="552073" y="5810730"/>
            <a:ext cx="3760581" cy="369332"/>
          </a:xfrm>
          <a:prstGeom prst="rect">
            <a:avLst/>
          </a:prstGeom>
        </p:spPr>
        <p:txBody>
          <a:bodyPr wrap="none">
            <a:spAutoFit/>
          </a:bodyPr>
          <a:lstStyle/>
          <a:p>
            <a:r>
              <a:rPr lang="fr-FR" dirty="0">
                <a:solidFill>
                  <a:srgbClr val="00B050"/>
                </a:solidFill>
              </a:rPr>
              <a:t>Pièce dans laquelle on prépare les repas </a:t>
            </a:r>
            <a:endParaRPr lang="fr-FR" dirty="0"/>
          </a:p>
        </p:txBody>
      </p:sp>
      <p:sp>
        <p:nvSpPr>
          <p:cNvPr id="10" name="Rectangle 9">
            <a:extLst>
              <a:ext uri="{FF2B5EF4-FFF2-40B4-BE49-F238E27FC236}">
                <a16:creationId xmlns:a16="http://schemas.microsoft.com/office/drawing/2014/main" xmlns="" id="{917D563A-1679-4D89-BD8C-0F8F0874B4D3}"/>
              </a:ext>
            </a:extLst>
          </p:cNvPr>
          <p:cNvSpPr/>
          <p:nvPr/>
        </p:nvSpPr>
        <p:spPr>
          <a:xfrm>
            <a:off x="6268883" y="5626064"/>
            <a:ext cx="5032391" cy="369332"/>
          </a:xfrm>
          <a:prstGeom prst="rect">
            <a:avLst/>
          </a:prstGeom>
        </p:spPr>
        <p:txBody>
          <a:bodyPr wrap="square">
            <a:spAutoFit/>
          </a:bodyPr>
          <a:lstStyle/>
          <a:p>
            <a:r>
              <a:rPr lang="fr-FR" dirty="0">
                <a:solidFill>
                  <a:srgbClr val="00B050"/>
                </a:solidFill>
              </a:rPr>
              <a:t>Pièce dans laquelle on prend les repas </a:t>
            </a:r>
            <a:endParaRPr lang="fr-FR" dirty="0"/>
          </a:p>
        </p:txBody>
      </p:sp>
      <p:pic>
        <p:nvPicPr>
          <p:cNvPr id="12" name="Image 11">
            <a:extLst>
              <a:ext uri="{FF2B5EF4-FFF2-40B4-BE49-F238E27FC236}">
                <a16:creationId xmlns:a16="http://schemas.microsoft.com/office/drawing/2014/main" xmlns="" id="{C732F559-AFF1-4786-B212-EFA79046A9D1}"/>
              </a:ext>
            </a:extLst>
          </p:cNvPr>
          <p:cNvPicPr>
            <a:picLocks noChangeAspect="1"/>
          </p:cNvPicPr>
          <p:nvPr/>
        </p:nvPicPr>
        <p:blipFill>
          <a:blip r:embed="rId3"/>
          <a:stretch>
            <a:fillRect/>
          </a:stretch>
        </p:blipFill>
        <p:spPr>
          <a:xfrm>
            <a:off x="597163" y="1731695"/>
            <a:ext cx="3890269" cy="3890269"/>
          </a:xfrm>
          <a:prstGeom prst="rect">
            <a:avLst/>
          </a:prstGeom>
        </p:spPr>
      </p:pic>
      <p:pic>
        <p:nvPicPr>
          <p:cNvPr id="13" name="Son enregistré">
            <a:hlinkClick r:id="" action="ppaction://media"/>
            <a:extLst>
              <a:ext uri="{FF2B5EF4-FFF2-40B4-BE49-F238E27FC236}">
                <a16:creationId xmlns:a16="http://schemas.microsoft.com/office/drawing/2014/main" xmlns="" id="{C8D04F98-2AB4-445C-9DEB-E3E9F80B4C7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4344411" y="5810730"/>
            <a:ext cx="487363" cy="487363"/>
          </a:xfrm>
          <a:prstGeom prst="rect">
            <a:avLst/>
          </a:prstGeom>
        </p:spPr>
      </p:pic>
      <p:pic>
        <p:nvPicPr>
          <p:cNvPr id="15" name="Image 14">
            <a:extLst>
              <a:ext uri="{FF2B5EF4-FFF2-40B4-BE49-F238E27FC236}">
                <a16:creationId xmlns:a16="http://schemas.microsoft.com/office/drawing/2014/main" xmlns="" id="{F37F52B2-A9FC-417F-A4FC-BAD26ED57198}"/>
              </a:ext>
            </a:extLst>
          </p:cNvPr>
          <p:cNvPicPr>
            <a:picLocks noChangeAspect="1"/>
          </p:cNvPicPr>
          <p:nvPr/>
        </p:nvPicPr>
        <p:blipFill>
          <a:blip r:embed="rId6"/>
          <a:stretch>
            <a:fillRect/>
          </a:stretch>
        </p:blipFill>
        <p:spPr>
          <a:xfrm>
            <a:off x="5780103" y="1731695"/>
            <a:ext cx="5183820" cy="3887865"/>
          </a:xfrm>
          <a:prstGeom prst="rect">
            <a:avLst/>
          </a:prstGeom>
        </p:spPr>
      </p:pic>
      <p:pic>
        <p:nvPicPr>
          <p:cNvPr id="16" name="Son enregistré">
            <a:hlinkClick r:id="" action="ppaction://media"/>
            <a:extLst>
              <a:ext uri="{FF2B5EF4-FFF2-40B4-BE49-F238E27FC236}">
                <a16:creationId xmlns:a16="http://schemas.microsoft.com/office/drawing/2014/main" xmlns="" id="{3E795A4B-C932-404E-8011-0D3B92E55AF8}"/>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a:stretch>
            <a:fillRect/>
          </a:stretch>
        </p:blipFill>
        <p:spPr>
          <a:xfrm>
            <a:off x="10963923" y="5810730"/>
            <a:ext cx="487363" cy="487363"/>
          </a:xfrm>
          <a:prstGeom prst="rect">
            <a:avLst/>
          </a:prstGeom>
        </p:spPr>
      </p:pic>
    </p:spTree>
    <p:extLst>
      <p:ext uri="{BB962C8B-B14F-4D97-AF65-F5344CB8AC3E}">
        <p14:creationId xmlns:p14="http://schemas.microsoft.com/office/powerpoint/2010/main" xmlns="" val="292294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3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13"/>
                </p:tgtEl>
              </p:cMediaNode>
            </p:video>
            <p:video>
              <p:cMediaNode vol="80000">
                <p:cTn id="12" fill="hold" display="0">
                  <p:stCondLst>
                    <p:cond delay="indefinite"/>
                  </p:stCondLst>
                  <p:endCondLst>
                    <p:cond evt="onStopAudio" delay="0">
                      <p:tgtEl>
                        <p:sldTgt/>
                      </p:tgtEl>
                    </p:cond>
                  </p:endCondLst>
                </p:cTn>
                <p:tgtEl>
                  <p:spTgt spid="1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TM03457510[[fn=Savon]]</Template>
  <TotalTime>206</TotalTime>
  <Words>910</Words>
  <Application>Microsoft Office PowerPoint</Application>
  <PresentationFormat>Personnalisé</PresentationFormat>
  <Paragraphs>118</Paragraphs>
  <Slides>29</Slides>
  <Notes>0</Notes>
  <HiddenSlides>0</HiddenSlides>
  <MMClips>31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31" baseType="lpstr">
      <vt:lpstr>Savon</vt:lpstr>
      <vt:lpstr>Objet d’environnement du Gestionnaire de liaisons</vt:lpstr>
      <vt:lpstr>Les pièces de la maison </vt:lpstr>
      <vt:lpstr>Présentation </vt:lpstr>
      <vt:lpstr>Les différentes pièces de la maison </vt:lpstr>
      <vt:lpstr>A vous de jouer</vt:lpstr>
      <vt:lpstr>A vous de jouer</vt:lpstr>
      <vt:lpstr>L’entrée </vt:lpstr>
      <vt:lpstr>Le vestibule </vt:lpstr>
      <vt:lpstr>Le bureau et le salon </vt:lpstr>
      <vt:lpstr>La cuisine et la salle à manger </vt:lpstr>
      <vt:lpstr>La chambre et le cabinet de toilette </vt:lpstr>
      <vt:lpstr>La salle d’eau et la salle de bain </vt:lpstr>
      <vt:lpstr>Le dressing </vt:lpstr>
      <vt:lpstr>Le grenier et la cave </vt:lpstr>
      <vt:lpstr>Le garage </vt:lpstr>
      <vt:lpstr>La buanderie et la chaufferie </vt:lpstr>
      <vt:lpstr>Entrainement </vt:lpstr>
      <vt:lpstr>Diapositive 17</vt:lpstr>
      <vt:lpstr>Les meubles de la maison </vt:lpstr>
      <vt:lpstr>Présentation </vt:lpstr>
      <vt:lpstr>L’entrée </vt:lpstr>
      <vt:lpstr>Le bureau</vt:lpstr>
      <vt:lpstr>le salon </vt:lpstr>
      <vt:lpstr>La cuisine</vt:lpstr>
      <vt:lpstr>La salle à manger </vt:lpstr>
      <vt:lpstr>La chambre et le cabinet de toilette </vt:lpstr>
      <vt:lpstr>La salle d’eau et la salle de bain </vt:lpstr>
      <vt:lpstr>Diapositive 27</vt:lpstr>
      <vt:lpstr>Petits jeux </vt:lpstr>
      <vt:lpstr>Petits dessins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pièces et meubles de la maison</dc:title>
  <dc:creator>Claire Monjarret</dc:creator>
  <cp:lastModifiedBy>Ecole ste thérèse</cp:lastModifiedBy>
  <cp:revision>21</cp:revision>
  <dcterms:created xsi:type="dcterms:W3CDTF">2020-04-05T08:26:01Z</dcterms:created>
  <dcterms:modified xsi:type="dcterms:W3CDTF">2020-05-15T08:58:57Z</dcterms:modified>
</cp:coreProperties>
</file>